
<file path=[Content_Types].xml><?xml version="1.0" encoding="utf-8"?>
<Types xmlns="http://schemas.openxmlformats.org/package/2006/content-types">
  <Default Extension="jpeg" ContentType="image/jpeg"/>
  <Default Extension="jpg" ContentType="image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9FF"/>
    <a:srgbClr val="EE1AD0"/>
    <a:srgbClr val="FC1D98"/>
    <a:srgbClr val="1147B4"/>
    <a:srgbClr val="806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99B44-14F5-86C4-4C32-203F0F7D38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35BEE6-8A09-A339-5CE3-BA234AFD3D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B8779-5CA1-4B6E-5EA0-92125046D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BA0E8-30C4-4AEE-8DE2-D43A49023265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7FA6F-E641-88EF-5521-CB1B2F5F9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20849E-7001-CBC1-30E5-24E7FA137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B11A-D2F3-4947-B911-925B7B6FB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729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5AE15-69CE-DD65-E27E-2978ECCBA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697FFD-7429-841C-62B4-4C0059D763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1D226-9FB3-60A4-F396-B29FBF790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BA0E8-30C4-4AEE-8DE2-D43A49023265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D07995-5727-74C7-758D-A0D511EBA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54819-AAF0-CE29-5E50-AA7B7610E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B11A-D2F3-4947-B911-925B7B6FB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97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5A81A6-CEB1-621D-6FF4-005292103E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12F11E-0C9E-DF23-D7D0-DEB5AFDCDC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C273E-3D78-92D1-B9D8-76D6BEB8C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BA0E8-30C4-4AEE-8DE2-D43A49023265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779FA-A313-00AE-8479-29E60EEB1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1C161-C0B1-DF5A-9D69-23B5E109D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B11A-D2F3-4947-B911-925B7B6FB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090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3723B-CF70-5B42-440C-66AEDAA67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E8ACE-9589-4155-6FA2-2BCF2066A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7CAA5-6CE0-C0B2-E322-2DAE408F9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BA0E8-30C4-4AEE-8DE2-D43A49023265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A7592-0AED-5CED-B04C-D95CE7697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2C093-F1D2-E42E-2FA5-269B40C83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B11A-D2F3-4947-B911-925B7B6FB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881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3ECEB-BF3B-5848-D87C-0BC82F1EB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33765-9F07-6620-DB94-A37509620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AB58B-BCC2-EA5C-0BF2-BD1BD0B4D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BA0E8-30C4-4AEE-8DE2-D43A49023265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DD756-F236-17F7-2724-66989853C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E0035-006F-33A7-FC31-0F61D836A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B11A-D2F3-4947-B911-925B7B6FB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28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6CDB1-1A10-094F-CB9D-387141E76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0D5F0-B99B-CAC5-E558-5E35C3720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673299-1A4B-E4A3-F380-58C58664B6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94D2A9-9F77-385F-0423-885FB8D6B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BA0E8-30C4-4AEE-8DE2-D43A49023265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D29A1B-4726-FF35-70F2-3BBC8FC7D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BAB20-7662-913E-0E83-0C2FB7083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B11A-D2F3-4947-B911-925B7B6FB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381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57E5B-1A9F-A310-0CF8-FE13098B1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2AC1D8-675D-6FAD-7F4F-F2F1D8E59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8D489F-69B1-D6A5-3602-659DF9A155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2F6FD2-204F-2225-9303-0F5BAD51E9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623000-C043-042A-042B-0DC0D93796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AE0F86-E79B-4054-C485-83B19B5B6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BA0E8-30C4-4AEE-8DE2-D43A49023265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6A7F82-754B-8601-B956-560AFD890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A1E4BB-CCB4-DB8D-D090-656087C1A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B11A-D2F3-4947-B911-925B7B6FB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87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F0A0-96B3-35F3-D5C3-C57C48D34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8B2F07-30FC-53C6-9351-91AB4FE22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BA0E8-30C4-4AEE-8DE2-D43A49023265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7E40BF-C62A-C7B4-BF72-4771CE0D5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584DB0-A254-3919-F448-45837AD15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B11A-D2F3-4947-B911-925B7B6FB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086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4995C7-BCEA-56D1-31AC-ACA9DCC80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BA0E8-30C4-4AEE-8DE2-D43A49023265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CE8D35-3AE4-DD61-F14D-A119A600C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7FEE6-474A-E11A-3C38-38D7FC92E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B11A-D2F3-4947-B911-925B7B6FB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670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BB621-1C32-E92E-87CE-1A37B74A3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DC8E1-7784-9CCC-F6C8-FC5BA1D29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A16825-1329-4DCA-365A-7AC1399F08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407E6D-80F1-AE2C-4C57-71AFBFF58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BA0E8-30C4-4AEE-8DE2-D43A49023265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DE0AF0-71B9-0401-FCA2-71A41E744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2854AF-81F8-EF16-9E6B-CD4D7D3F2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B11A-D2F3-4947-B911-925B7B6FB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40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8C2DB-CD5F-AF47-F1BE-9F990F31F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BF00A4-C3E8-F69C-158E-266EBDD6C4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A37D1E-8A5A-3BCC-CC10-15F1F5296F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44358D-3839-1039-56F5-F4ADFA84D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BA0E8-30C4-4AEE-8DE2-D43A49023265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5D5E0A-0977-982C-D634-6F7A09EE5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6275AD-DA5B-8B7D-D3C0-97D28A6FC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5B11A-D2F3-4947-B911-925B7B6FB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221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-3232150" ty="-241300" sx="100000" sy="100000" flip="xy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61A49F-94C2-E856-ED1C-40195B0CE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67FCD1-517E-F4C7-6024-3854299DC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4466F-960D-C5D4-5B43-CB54270C5C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BA0E8-30C4-4AEE-8DE2-D43A49023265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CB8EF5-E265-EE37-C92A-1B309D10AB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E77A8-390B-FDBF-F2C9-BC935DBA2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5B11A-D2F3-4947-B911-925B7B6FB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891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228E08C4-7048-B9BD-4B42-A94AC8311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288" y="124905"/>
            <a:ext cx="4405459" cy="6608189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8A89EF-80CE-5925-6C52-D0B40EF8A83D}"/>
              </a:ext>
            </a:extLst>
          </p:cNvPr>
          <p:cNvSpPr txBox="1"/>
          <p:nvPr/>
        </p:nvSpPr>
        <p:spPr>
          <a:xfrm>
            <a:off x="0" y="874054"/>
            <a:ext cx="7268066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rgbClr val="F2F0F4"/>
                </a:solidFill>
                <a:latin typeface="Roboto Condensed Black" panose="02000000000000000000" pitchFamily="2" charset="0"/>
                <a:ea typeface="Roboto Condensed Black" panose="02000000000000000000" pitchFamily="2" charset="0"/>
                <a:cs typeface="Montserrat" pitchFamily="34" charset="-120"/>
              </a:rPr>
              <a:t>Intelligent </a:t>
            </a:r>
          </a:p>
          <a:p>
            <a:pPr algn="ctr"/>
            <a:r>
              <a:rPr lang="en-US" sz="4800" b="1" dirty="0">
                <a:solidFill>
                  <a:srgbClr val="F2F0F4"/>
                </a:solidFill>
                <a:latin typeface="Roboto Condensed Black" panose="02000000000000000000" pitchFamily="2" charset="0"/>
                <a:ea typeface="Roboto Condensed Black" panose="02000000000000000000" pitchFamily="2" charset="0"/>
                <a:cs typeface="Montserrat" pitchFamily="34" charset="-120"/>
              </a:rPr>
              <a:t>Network Traffic Routing </a:t>
            </a:r>
          </a:p>
          <a:p>
            <a:pPr algn="ctr"/>
            <a:r>
              <a:rPr lang="en-US" sz="4800" b="1" dirty="0">
                <a:solidFill>
                  <a:srgbClr val="F2F0F4"/>
                </a:solidFill>
                <a:latin typeface="Roboto Condensed Black" panose="02000000000000000000" pitchFamily="2" charset="0"/>
                <a:ea typeface="Roboto Condensed Black" panose="02000000000000000000" pitchFamily="2" charset="0"/>
                <a:cs typeface="Montserrat" pitchFamily="34" charset="-120"/>
              </a:rPr>
              <a:t>For</a:t>
            </a:r>
          </a:p>
          <a:p>
            <a:pPr algn="ctr"/>
            <a:endParaRPr lang="en-US" sz="2800" b="1" dirty="0">
              <a:solidFill>
                <a:srgbClr val="F2F0F4"/>
              </a:solidFill>
              <a:latin typeface="Roboto Condensed Black" panose="02000000000000000000" pitchFamily="2" charset="0"/>
              <a:ea typeface="Roboto Condensed Black" panose="02000000000000000000" pitchFamily="2" charset="0"/>
              <a:cs typeface="Montserrat" pitchFamily="34" charset="-120"/>
            </a:endParaRPr>
          </a:p>
          <a:p>
            <a:pPr algn="ctr"/>
            <a:r>
              <a:rPr lang="en-US" sz="4800" b="1" dirty="0">
                <a:solidFill>
                  <a:srgbClr val="F2F0F4"/>
                </a:solidFill>
                <a:latin typeface="Roboto Condensed Black" panose="02000000000000000000" pitchFamily="2" charset="0"/>
                <a:ea typeface="Roboto Condensed Black" panose="02000000000000000000" pitchFamily="2" charset="0"/>
                <a:cs typeface="Montserrat" pitchFamily="34" charset="-120"/>
              </a:rPr>
              <a:t>UNIVERSITY NETWORK </a:t>
            </a: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8115DD81-C1EA-83F6-39AB-FCE86CBC6878}"/>
              </a:ext>
            </a:extLst>
          </p:cNvPr>
          <p:cNvSpPr/>
          <p:nvPr/>
        </p:nvSpPr>
        <p:spPr>
          <a:xfrm>
            <a:off x="508415" y="5600922"/>
            <a:ext cx="7027373" cy="383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0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Graph Data Structure Based Solution for Real-Time Network Optimization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51774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2">
            <a:extLst>
              <a:ext uri="{FF2B5EF4-FFF2-40B4-BE49-F238E27FC236}">
                <a16:creationId xmlns:a16="http://schemas.microsoft.com/office/drawing/2014/main" id="{5FB6D422-B926-6E2F-E7D3-F927FD8C5916}"/>
              </a:ext>
            </a:extLst>
          </p:cNvPr>
          <p:cNvSpPr/>
          <p:nvPr/>
        </p:nvSpPr>
        <p:spPr>
          <a:xfrm>
            <a:off x="8520916" y="1130152"/>
            <a:ext cx="3455472" cy="4517258"/>
          </a:xfrm>
          <a:prstGeom prst="roundRect">
            <a:avLst>
              <a:gd name="adj" fmla="val 4317"/>
            </a:avLst>
          </a:prstGeom>
          <a:solidFill>
            <a:srgbClr val="1147B4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0">
            <a:extLst>
              <a:ext uri="{FF2B5EF4-FFF2-40B4-BE49-F238E27FC236}">
                <a16:creationId xmlns:a16="http://schemas.microsoft.com/office/drawing/2014/main" id="{B095F784-C07D-8F6F-F74F-78FE3C849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474" y="15518"/>
            <a:ext cx="4394126" cy="5631892"/>
          </a:xfrm>
          <a:prstGeom prst="rect">
            <a:avLst/>
          </a:prstGeom>
        </p:spPr>
      </p:pic>
      <p:sp>
        <p:nvSpPr>
          <p:cNvPr id="3" name="Text 22">
            <a:extLst>
              <a:ext uri="{FF2B5EF4-FFF2-40B4-BE49-F238E27FC236}">
                <a16:creationId xmlns:a16="http://schemas.microsoft.com/office/drawing/2014/main" id="{44C3DB0F-7ACA-CB74-33CA-370CC7B0E462}"/>
              </a:ext>
            </a:extLst>
          </p:cNvPr>
          <p:cNvSpPr/>
          <p:nvPr/>
        </p:nvSpPr>
        <p:spPr>
          <a:xfrm>
            <a:off x="9083907" y="1839485"/>
            <a:ext cx="2831607" cy="590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Enhanced Performance</a:t>
            </a:r>
            <a:endParaRPr lang="en-US" sz="2000" dirty="0"/>
          </a:p>
        </p:txBody>
      </p:sp>
      <p:sp>
        <p:nvSpPr>
          <p:cNvPr id="4" name="Text 23">
            <a:extLst>
              <a:ext uri="{FF2B5EF4-FFF2-40B4-BE49-F238E27FC236}">
                <a16:creationId xmlns:a16="http://schemas.microsoft.com/office/drawing/2014/main" id="{1CE6C6B5-38DB-876D-BC98-14CF194CABE0}"/>
              </a:ext>
            </a:extLst>
          </p:cNvPr>
          <p:cNvSpPr/>
          <p:nvPr/>
        </p:nvSpPr>
        <p:spPr>
          <a:xfrm>
            <a:off x="8792591" y="2416375"/>
            <a:ext cx="2629789" cy="2883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0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D9E1FF"/>
                </a:solidFill>
                <a:latin typeface="Heebo Light" pitchFamily="2" charset="-79"/>
                <a:ea typeface="Arimo" pitchFamily="34" charset="-122"/>
                <a:cs typeface="Heebo Light" pitchFamily="2" charset="-79"/>
              </a:rPr>
              <a:t>Faster LMS access</a:t>
            </a:r>
          </a:p>
          <a:p>
            <a:pPr marL="0" indent="0" algn="l">
              <a:lnSpc>
                <a:spcPts val="2050"/>
              </a:lnSpc>
              <a:buNone/>
            </a:pPr>
            <a:endParaRPr lang="en-US" sz="1750" dirty="0">
              <a:solidFill>
                <a:srgbClr val="D9E1FF"/>
              </a:solidFill>
              <a:latin typeface="Heebo Light" pitchFamily="2" charset="-79"/>
              <a:ea typeface="Arimo" pitchFamily="34" charset="-122"/>
              <a:cs typeface="Heebo Light" pitchFamily="2" charset="-79"/>
            </a:endParaRPr>
          </a:p>
          <a:p>
            <a:pPr marL="285750" indent="-285750" algn="l">
              <a:lnSpc>
                <a:spcPts val="20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D9E1FF"/>
                </a:solidFill>
                <a:latin typeface="Heebo Light" pitchFamily="2" charset="-79"/>
                <a:ea typeface="Arimo" pitchFamily="34" charset="-122"/>
                <a:cs typeface="Heebo Light" pitchFamily="2" charset="-79"/>
              </a:rPr>
              <a:t>Reduced exam portal failures</a:t>
            </a:r>
          </a:p>
          <a:p>
            <a:pPr marL="285750" indent="-285750" algn="l">
              <a:lnSpc>
                <a:spcPts val="2050"/>
              </a:lnSpc>
              <a:buFont typeface="Arial" panose="020B0604020202020204" pitchFamily="34" charset="0"/>
              <a:buChar char="•"/>
            </a:pPr>
            <a:endParaRPr lang="en-US" sz="1750" dirty="0">
              <a:solidFill>
                <a:srgbClr val="D9E1FF"/>
              </a:solidFill>
              <a:latin typeface="Heebo Light" pitchFamily="2" charset="-79"/>
              <a:ea typeface="Arimo" pitchFamily="34" charset="-122"/>
              <a:cs typeface="Heebo Light" pitchFamily="2" charset="-79"/>
            </a:endParaRPr>
          </a:p>
          <a:p>
            <a:pPr marL="285750" indent="-285750" algn="l">
              <a:lnSpc>
                <a:spcPts val="20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D9E1FF"/>
                </a:solidFill>
                <a:latin typeface="Heebo Light" pitchFamily="2" charset="-79"/>
                <a:ea typeface="Arimo" pitchFamily="34" charset="-122"/>
                <a:cs typeface="Heebo Light" pitchFamily="2" charset="-79"/>
              </a:rPr>
              <a:t>Significantly improved  </a:t>
            </a:r>
          </a:p>
          <a:p>
            <a:pPr algn="l">
              <a:lnSpc>
                <a:spcPts val="2050"/>
              </a:lnSpc>
            </a:pPr>
            <a:r>
              <a:rPr lang="en-US" sz="1750" dirty="0">
                <a:solidFill>
                  <a:srgbClr val="D9E1FF"/>
                </a:solidFill>
                <a:latin typeface="Heebo Light" pitchFamily="2" charset="-79"/>
                <a:ea typeface="Arimo" pitchFamily="34" charset="-122"/>
                <a:cs typeface="Heebo Light" pitchFamily="2" charset="-79"/>
              </a:rPr>
              <a:t>      student experience during </a:t>
            </a:r>
          </a:p>
          <a:p>
            <a:pPr marL="0" indent="0" algn="l">
              <a:lnSpc>
                <a:spcPts val="20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Heebo Light" pitchFamily="2" charset="-79"/>
                <a:ea typeface="Arimo" pitchFamily="34" charset="-122"/>
                <a:cs typeface="Heebo Light" pitchFamily="2" charset="-79"/>
              </a:rPr>
              <a:t>      critical academic activities</a:t>
            </a:r>
            <a:endParaRPr lang="en-US" sz="1750" dirty="0">
              <a:latin typeface="Heebo Light" pitchFamily="2" charset="-79"/>
              <a:cs typeface="Heebo Light" pitchFamily="2" charset="-79"/>
            </a:endParaRPr>
          </a:p>
        </p:txBody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856F1B31-E563-0931-C4E6-9EF51E48134E}"/>
              </a:ext>
            </a:extLst>
          </p:cNvPr>
          <p:cNvSpPr/>
          <p:nvPr/>
        </p:nvSpPr>
        <p:spPr>
          <a:xfrm>
            <a:off x="215612" y="1114634"/>
            <a:ext cx="3385427" cy="4517258"/>
          </a:xfrm>
          <a:prstGeom prst="roundRect">
            <a:avLst>
              <a:gd name="adj" fmla="val 4317"/>
            </a:avLst>
          </a:prstGeom>
          <a:solidFill>
            <a:srgbClr val="FC1D98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A6997E5F-A615-E773-3213-AFC9A9E476AE}"/>
              </a:ext>
            </a:extLst>
          </p:cNvPr>
          <p:cNvSpPr/>
          <p:nvPr/>
        </p:nvSpPr>
        <p:spPr>
          <a:xfrm>
            <a:off x="450047" y="1349067"/>
            <a:ext cx="1270242" cy="725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Action Items</a:t>
            </a:r>
            <a:endParaRPr lang="en-US" sz="220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53932397-D140-FA7F-7CB1-A9009728F728}"/>
              </a:ext>
            </a:extLst>
          </p:cNvPr>
          <p:cNvSpPr/>
          <p:nvPr/>
        </p:nvSpPr>
        <p:spPr>
          <a:xfrm>
            <a:off x="450048" y="1839485"/>
            <a:ext cx="3175364" cy="3382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Design prototype topology and telemetry plan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Implement weight function and Dijkstra engine</a:t>
            </a:r>
          </a:p>
          <a:p>
            <a:pPr algn="l">
              <a:lnSpc>
                <a:spcPts val="2850"/>
              </a:lnSpc>
              <a:buSzPct val="100000"/>
            </a:pP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Run pilot, measure KPIs (latency, throughput)</a:t>
            </a:r>
            <a:endParaRPr lang="en-US" sz="1750" dirty="0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FB7B4584-7141-78D5-8C9C-6AA1EBDAE4F2}"/>
              </a:ext>
            </a:extLst>
          </p:cNvPr>
          <p:cNvSpPr/>
          <p:nvPr/>
        </p:nvSpPr>
        <p:spPr>
          <a:xfrm>
            <a:off x="8857665" y="1349067"/>
            <a:ext cx="1270242" cy="725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</a:rPr>
              <a:t>Result</a:t>
            </a:r>
            <a:endParaRPr lang="en-US" sz="2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4EDEA0-ED36-8BEB-0AC8-775ABEB4C54C}"/>
              </a:ext>
            </a:extLst>
          </p:cNvPr>
          <p:cNvSpPr txBox="1"/>
          <p:nvPr/>
        </p:nvSpPr>
        <p:spPr>
          <a:xfrm>
            <a:off x="4430546" y="5825676"/>
            <a:ext cx="38092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48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621116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>
            <a:extLst>
              <a:ext uri="{FF2B5EF4-FFF2-40B4-BE49-F238E27FC236}">
                <a16:creationId xmlns:a16="http://schemas.microsoft.com/office/drawing/2014/main" id="{EFDCDE48-7E32-4A9B-B7EE-BFCD08A30C8C}"/>
              </a:ext>
            </a:extLst>
          </p:cNvPr>
          <p:cNvSpPr/>
          <p:nvPr/>
        </p:nvSpPr>
        <p:spPr>
          <a:xfrm>
            <a:off x="496763" y="469427"/>
            <a:ext cx="8917186" cy="508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Networking Scenario 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2DE9CD-A61C-DBFC-0C76-1064A1350F00}"/>
              </a:ext>
            </a:extLst>
          </p:cNvPr>
          <p:cNvSpPr txBox="1"/>
          <p:nvPr/>
        </p:nvSpPr>
        <p:spPr>
          <a:xfrm>
            <a:off x="2873067" y="5557576"/>
            <a:ext cx="66136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48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UNIVERSITY consist of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5FA7E58-75FE-0679-492B-859C0714EC15}"/>
              </a:ext>
            </a:extLst>
          </p:cNvPr>
          <p:cNvGrpSpPr/>
          <p:nvPr/>
        </p:nvGrpSpPr>
        <p:grpSpPr>
          <a:xfrm>
            <a:off x="193750" y="1740404"/>
            <a:ext cx="11804499" cy="2476296"/>
            <a:chOff x="137190" y="1570722"/>
            <a:chExt cx="11804499" cy="2476296"/>
          </a:xfrm>
        </p:grpSpPr>
        <p:pic>
          <p:nvPicPr>
            <p:cNvPr id="6" name="Image 1" descr="preencoded.png">
              <a:extLst>
                <a:ext uri="{FF2B5EF4-FFF2-40B4-BE49-F238E27FC236}">
                  <a16:creationId xmlns:a16="http://schemas.microsoft.com/office/drawing/2014/main" id="{AAA93ED3-D888-769F-0F7A-DBE43BB8F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3494" y="1586151"/>
              <a:ext cx="1727989" cy="1727989"/>
            </a:xfrm>
            <a:prstGeom prst="rect">
              <a:avLst/>
            </a:prstGeom>
          </p:spPr>
        </p:pic>
        <p:sp>
          <p:nvSpPr>
            <p:cNvPr id="7" name="Text 5">
              <a:extLst>
                <a:ext uri="{FF2B5EF4-FFF2-40B4-BE49-F238E27FC236}">
                  <a16:creationId xmlns:a16="http://schemas.microsoft.com/office/drawing/2014/main" id="{AABC67C0-E124-B57C-3330-19894131AE45}"/>
                </a:ext>
              </a:extLst>
            </p:cNvPr>
            <p:cNvSpPr/>
            <p:nvPr/>
          </p:nvSpPr>
          <p:spPr>
            <a:xfrm>
              <a:off x="137190" y="3480648"/>
              <a:ext cx="2979405" cy="56637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250"/>
                </a:lnSpc>
                <a:buNone/>
              </a:pPr>
              <a:r>
                <a:rPr lang="en-US" sz="1800" b="1" dirty="0">
                  <a:solidFill>
                    <a:srgbClr val="D9E1FF"/>
                  </a:solidFill>
                  <a:latin typeface="Syne Bold" pitchFamily="34" charset="0"/>
                  <a:ea typeface="Syne Bold" pitchFamily="34" charset="-122"/>
                  <a:cs typeface="Syne Bold" pitchFamily="34" charset="-120"/>
                </a:rPr>
                <a:t>Multiple Buildings</a:t>
              </a:r>
              <a:endParaRPr lang="en-US" sz="1800" dirty="0"/>
            </a:p>
          </p:txBody>
        </p:sp>
        <p:pic>
          <p:nvPicPr>
            <p:cNvPr id="9" name="Image 2" descr="preencoded.png">
              <a:extLst>
                <a:ext uri="{FF2B5EF4-FFF2-40B4-BE49-F238E27FC236}">
                  <a16:creationId xmlns:a16="http://schemas.microsoft.com/office/drawing/2014/main" id="{4657F5DF-AD86-BFAE-F83E-C18345585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81003" y="1570722"/>
              <a:ext cx="1727989" cy="1727989"/>
            </a:xfrm>
            <a:prstGeom prst="rect">
              <a:avLst/>
            </a:prstGeom>
          </p:spPr>
        </p:pic>
        <p:sp>
          <p:nvSpPr>
            <p:cNvPr id="10" name="Text 7">
              <a:extLst>
                <a:ext uri="{FF2B5EF4-FFF2-40B4-BE49-F238E27FC236}">
                  <a16:creationId xmlns:a16="http://schemas.microsoft.com/office/drawing/2014/main" id="{5F12F69A-4B1E-6941-5F49-F3D9E701DFF7}"/>
                </a:ext>
              </a:extLst>
            </p:cNvPr>
            <p:cNvSpPr/>
            <p:nvPr/>
          </p:nvSpPr>
          <p:spPr>
            <a:xfrm>
              <a:off x="2788111" y="3474355"/>
              <a:ext cx="2979405" cy="56637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250"/>
                </a:lnSpc>
                <a:buNone/>
              </a:pPr>
              <a:r>
                <a:rPr lang="en-US" sz="1800" b="1" dirty="0">
                  <a:solidFill>
                    <a:srgbClr val="D9E1FF"/>
                  </a:solidFill>
                  <a:latin typeface="Syne Bold" pitchFamily="34" charset="0"/>
                  <a:ea typeface="Syne Bold" pitchFamily="34" charset="-122"/>
                  <a:cs typeface="Syne Bold" pitchFamily="34" charset="-120"/>
                </a:rPr>
                <a:t>Administrative </a:t>
              </a:r>
              <a:r>
                <a:rPr lang="en-US" sz="1800" b="1" dirty="0">
                  <a:solidFill>
                    <a:srgbClr val="D9E1FF"/>
                  </a:solidFill>
                  <a:latin typeface="Syne Bold" pitchFamily="34" charset="0"/>
                  <a:ea typeface="Syne Bold" pitchFamily="34" charset="-122"/>
                </a:rPr>
                <a:t>Offices</a:t>
              </a:r>
              <a:endParaRPr lang="en-US" sz="1800" dirty="0"/>
            </a:p>
          </p:txBody>
        </p:sp>
        <p:pic>
          <p:nvPicPr>
            <p:cNvPr id="12" name="Image 3" descr="preencoded.png">
              <a:extLst>
                <a:ext uri="{FF2B5EF4-FFF2-40B4-BE49-F238E27FC236}">
                  <a16:creationId xmlns:a16="http://schemas.microsoft.com/office/drawing/2014/main" id="{8546B098-23F8-7545-2026-887A2622C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97476" y="1570723"/>
              <a:ext cx="1727989" cy="1727989"/>
            </a:xfrm>
            <a:prstGeom prst="rect">
              <a:avLst/>
            </a:prstGeom>
          </p:spPr>
        </p:pic>
        <p:sp>
          <p:nvSpPr>
            <p:cNvPr id="13" name="Text 9">
              <a:extLst>
                <a:ext uri="{FF2B5EF4-FFF2-40B4-BE49-F238E27FC236}">
                  <a16:creationId xmlns:a16="http://schemas.microsoft.com/office/drawing/2014/main" id="{2A074F07-65FB-1DA8-FA34-B32F13511BED}"/>
                </a:ext>
              </a:extLst>
            </p:cNvPr>
            <p:cNvSpPr/>
            <p:nvPr/>
          </p:nvSpPr>
          <p:spPr>
            <a:xfrm>
              <a:off x="5771767" y="3440584"/>
              <a:ext cx="2979405" cy="56637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250"/>
                </a:lnSpc>
                <a:buNone/>
              </a:pPr>
              <a:r>
                <a:rPr lang="en-US" b="1" dirty="0">
                  <a:solidFill>
                    <a:srgbClr val="D9E1FF"/>
                  </a:solidFill>
                  <a:latin typeface="Syne Bold" pitchFamily="34" charset="0"/>
                  <a:ea typeface="Syne Bold" pitchFamily="34" charset="-122"/>
                </a:rPr>
                <a:t>Computer and Network</a:t>
              </a:r>
            </a:p>
            <a:p>
              <a:pPr marL="0" indent="0" algn="ctr">
                <a:lnSpc>
                  <a:spcPts val="2250"/>
                </a:lnSpc>
                <a:buNone/>
              </a:pPr>
              <a:r>
                <a:rPr lang="en-US" sz="1800" b="1" dirty="0">
                  <a:solidFill>
                    <a:srgbClr val="D9E1FF"/>
                  </a:solidFill>
                  <a:latin typeface="Syne Bold" pitchFamily="34" charset="0"/>
                  <a:ea typeface="Syne Bold" pitchFamily="34" charset="-122"/>
                </a:rPr>
                <a:t>Laboratories</a:t>
              </a:r>
              <a:endParaRPr lang="en-US" sz="1800" dirty="0"/>
            </a:p>
          </p:txBody>
        </p:sp>
        <p:pic>
          <p:nvPicPr>
            <p:cNvPr id="15" name="Image 4" descr="preencoded.png">
              <a:extLst>
                <a:ext uri="{FF2B5EF4-FFF2-40B4-BE49-F238E27FC236}">
                  <a16:creationId xmlns:a16="http://schemas.microsoft.com/office/drawing/2014/main" id="{49453E67-659D-C063-4E2E-D48294879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13949" y="1586151"/>
              <a:ext cx="1727989" cy="1727989"/>
            </a:xfrm>
            <a:prstGeom prst="rect">
              <a:avLst/>
            </a:prstGeom>
          </p:spPr>
        </p:pic>
        <p:sp>
          <p:nvSpPr>
            <p:cNvPr id="16" name="Text 11">
              <a:extLst>
                <a:ext uri="{FF2B5EF4-FFF2-40B4-BE49-F238E27FC236}">
                  <a16:creationId xmlns:a16="http://schemas.microsoft.com/office/drawing/2014/main" id="{C016D7A3-30B9-5F12-A5E2-0F98E6DD275C}"/>
                </a:ext>
              </a:extLst>
            </p:cNvPr>
            <p:cNvSpPr/>
            <p:nvPr/>
          </p:nvSpPr>
          <p:spPr>
            <a:xfrm>
              <a:off x="8962284" y="3475331"/>
              <a:ext cx="2979405" cy="56637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250"/>
                </a:lnSpc>
                <a:buNone/>
              </a:pPr>
              <a:r>
                <a:rPr lang="en-US" sz="1800" b="1" dirty="0">
                  <a:solidFill>
                    <a:srgbClr val="D9E1FF"/>
                  </a:solidFill>
                  <a:latin typeface="Syne Bold" pitchFamily="34" charset="0"/>
                  <a:ea typeface="Syne Bold" pitchFamily="34" charset="-122"/>
                  <a:cs typeface="Syne Bold" pitchFamily="34" charset="-120"/>
                </a:rPr>
                <a:t>Central servers</a:t>
              </a:r>
            </a:p>
            <a:p>
              <a:pPr marL="0" indent="0" algn="ctr">
                <a:lnSpc>
                  <a:spcPts val="2250"/>
                </a:lnSpc>
                <a:buNone/>
              </a:pPr>
              <a:r>
                <a:rPr lang="en-US" b="1" dirty="0">
                  <a:solidFill>
                    <a:srgbClr val="D9E1FF"/>
                  </a:solidFill>
                  <a:latin typeface="Syne Bold" pitchFamily="34" charset="0"/>
                  <a:ea typeface="Syne Bold" pitchFamily="34" charset="-122"/>
                </a:rPr>
                <a:t>(LMS &amp; Internal Systems)</a:t>
              </a:r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99269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reencoded.png">
            <a:extLst>
              <a:ext uri="{FF2B5EF4-FFF2-40B4-BE49-F238E27FC236}">
                <a16:creationId xmlns:a16="http://schemas.microsoft.com/office/drawing/2014/main" id="{5F90E2A8-001A-ADC1-1CAA-413CCD255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045" y="1621445"/>
            <a:ext cx="4631080" cy="316859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8F9059-6638-E518-7533-E4F80F88D755}"/>
              </a:ext>
            </a:extLst>
          </p:cNvPr>
          <p:cNvSpPr txBox="1"/>
          <p:nvPr/>
        </p:nvSpPr>
        <p:spPr>
          <a:xfrm>
            <a:off x="3122470" y="4755608"/>
            <a:ext cx="61517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36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Heavy Network </a:t>
            </a:r>
          </a:p>
          <a:p>
            <a:pPr algn="ctr">
              <a:buNone/>
            </a:pPr>
            <a:r>
              <a:rPr lang="en-US" sz="36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Usage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2F4F1FC-D326-8F16-2441-39C00CDB921C}"/>
              </a:ext>
            </a:extLst>
          </p:cNvPr>
          <p:cNvGrpSpPr/>
          <p:nvPr/>
        </p:nvGrpSpPr>
        <p:grpSpPr>
          <a:xfrm>
            <a:off x="273060" y="398374"/>
            <a:ext cx="2285500" cy="1887730"/>
            <a:chOff x="108908" y="426653"/>
            <a:chExt cx="2979405" cy="2460867"/>
          </a:xfrm>
        </p:grpSpPr>
        <p:pic>
          <p:nvPicPr>
            <p:cNvPr id="4" name="Image 1" descr="preencoded.png">
              <a:extLst>
                <a:ext uri="{FF2B5EF4-FFF2-40B4-BE49-F238E27FC236}">
                  <a16:creationId xmlns:a16="http://schemas.microsoft.com/office/drawing/2014/main" id="{A68386E7-B0AE-86D8-770E-ED19E9199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5212" y="426653"/>
              <a:ext cx="1727989" cy="1727989"/>
            </a:xfrm>
            <a:prstGeom prst="rect">
              <a:avLst/>
            </a:prstGeom>
          </p:spPr>
        </p:pic>
        <p:sp>
          <p:nvSpPr>
            <p:cNvPr id="5" name="Text 5">
              <a:extLst>
                <a:ext uri="{FF2B5EF4-FFF2-40B4-BE49-F238E27FC236}">
                  <a16:creationId xmlns:a16="http://schemas.microsoft.com/office/drawing/2014/main" id="{23E6C685-0CBA-CA2B-12AF-3B5A57B023A5}"/>
                </a:ext>
              </a:extLst>
            </p:cNvPr>
            <p:cNvSpPr/>
            <p:nvPr/>
          </p:nvSpPr>
          <p:spPr>
            <a:xfrm>
              <a:off x="108908" y="2321150"/>
              <a:ext cx="2979405" cy="56637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250"/>
                </a:lnSpc>
                <a:buNone/>
              </a:pPr>
              <a:r>
                <a:rPr lang="en-US" sz="1800" b="1" dirty="0">
                  <a:solidFill>
                    <a:srgbClr val="D9E1FF"/>
                  </a:solidFill>
                  <a:latin typeface="Syne Bold" pitchFamily="34" charset="0"/>
                  <a:ea typeface="Syne Bold" pitchFamily="34" charset="-122"/>
                  <a:cs typeface="Syne Bold" pitchFamily="34" charset="-120"/>
                </a:rPr>
                <a:t>Computer lab </a:t>
              </a:r>
            </a:p>
            <a:p>
              <a:pPr marL="0" indent="0" algn="ctr">
                <a:lnSpc>
                  <a:spcPts val="2250"/>
                </a:lnSpc>
                <a:buNone/>
              </a:pPr>
              <a:r>
                <a:rPr lang="en-US" b="1" dirty="0">
                  <a:solidFill>
                    <a:srgbClr val="D9E1FF"/>
                  </a:solidFill>
                  <a:latin typeface="Syne Bold" pitchFamily="34" charset="0"/>
                  <a:ea typeface="Syne Bold" pitchFamily="34" charset="-122"/>
                </a:rPr>
                <a:t>Sessions</a:t>
              </a:r>
              <a:endParaRPr lang="en-US" sz="18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F259231-3499-05EB-0261-1E262C95B96C}"/>
              </a:ext>
            </a:extLst>
          </p:cNvPr>
          <p:cNvGrpSpPr/>
          <p:nvPr/>
        </p:nvGrpSpPr>
        <p:grpSpPr>
          <a:xfrm>
            <a:off x="347252" y="3730500"/>
            <a:ext cx="2490216" cy="1887730"/>
            <a:chOff x="108908" y="426653"/>
            <a:chExt cx="3246275" cy="2460867"/>
          </a:xfrm>
        </p:grpSpPr>
        <p:pic>
          <p:nvPicPr>
            <p:cNvPr id="8" name="Image 1" descr="preencoded.png">
              <a:extLst>
                <a:ext uri="{FF2B5EF4-FFF2-40B4-BE49-F238E27FC236}">
                  <a16:creationId xmlns:a16="http://schemas.microsoft.com/office/drawing/2014/main" id="{7FD36B18-A2EE-A768-5842-AF12D27DF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5212" y="426653"/>
              <a:ext cx="1727989" cy="1727989"/>
            </a:xfrm>
            <a:prstGeom prst="rect">
              <a:avLst/>
            </a:prstGeom>
          </p:spPr>
        </p:pic>
        <p:sp>
          <p:nvSpPr>
            <p:cNvPr id="9" name="Text 5">
              <a:extLst>
                <a:ext uri="{FF2B5EF4-FFF2-40B4-BE49-F238E27FC236}">
                  <a16:creationId xmlns:a16="http://schemas.microsoft.com/office/drawing/2014/main" id="{91634BE2-4228-2B54-E2A0-140B8E99C8B4}"/>
                </a:ext>
              </a:extLst>
            </p:cNvPr>
            <p:cNvSpPr/>
            <p:nvPr/>
          </p:nvSpPr>
          <p:spPr>
            <a:xfrm>
              <a:off x="108908" y="2321150"/>
              <a:ext cx="3246275" cy="56637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250"/>
                </a:lnSpc>
                <a:buNone/>
              </a:pPr>
              <a:r>
                <a:rPr lang="en-US" sz="1800" b="1" dirty="0">
                  <a:solidFill>
                    <a:srgbClr val="D9E1FF"/>
                  </a:solidFill>
                  <a:latin typeface="Syne Bold" pitchFamily="34" charset="0"/>
                  <a:ea typeface="Syne Bold" pitchFamily="34" charset="-122"/>
                  <a:cs typeface="Syne Bold" pitchFamily="34" charset="-120"/>
                </a:rPr>
                <a:t>Simultaneous LMS access</a:t>
              </a:r>
            </a:p>
            <a:p>
              <a:pPr marL="0" indent="0" algn="ctr">
                <a:lnSpc>
                  <a:spcPts val="2250"/>
                </a:lnSpc>
                <a:buNone/>
              </a:pPr>
              <a:r>
                <a:rPr lang="en-US" b="1" dirty="0">
                  <a:solidFill>
                    <a:srgbClr val="D9E1FF"/>
                  </a:solidFill>
                  <a:latin typeface="Syne Bold" pitchFamily="34" charset="0"/>
                  <a:ea typeface="Syne Bold" pitchFamily="34" charset="-122"/>
                </a:rPr>
                <a:t>From Labs</a:t>
              </a:r>
              <a:endParaRPr lang="en-US" sz="18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431BE0-A32B-D184-0BC6-A73D74946D66}"/>
              </a:ext>
            </a:extLst>
          </p:cNvPr>
          <p:cNvGrpSpPr/>
          <p:nvPr/>
        </p:nvGrpSpPr>
        <p:grpSpPr>
          <a:xfrm>
            <a:off x="9673723" y="398374"/>
            <a:ext cx="2285500" cy="1887730"/>
            <a:chOff x="108908" y="426653"/>
            <a:chExt cx="2979405" cy="2460867"/>
          </a:xfrm>
        </p:grpSpPr>
        <p:pic>
          <p:nvPicPr>
            <p:cNvPr id="11" name="Image 1" descr="preencoded.png">
              <a:extLst>
                <a:ext uri="{FF2B5EF4-FFF2-40B4-BE49-F238E27FC236}">
                  <a16:creationId xmlns:a16="http://schemas.microsoft.com/office/drawing/2014/main" id="{B1794BB9-7986-F6F6-62CB-CA2D3F377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5212" y="426653"/>
              <a:ext cx="1727989" cy="1727989"/>
            </a:xfrm>
            <a:prstGeom prst="rect">
              <a:avLst/>
            </a:prstGeom>
          </p:spPr>
        </p:pic>
        <p:sp>
          <p:nvSpPr>
            <p:cNvPr id="12" name="Text 5">
              <a:extLst>
                <a:ext uri="{FF2B5EF4-FFF2-40B4-BE49-F238E27FC236}">
                  <a16:creationId xmlns:a16="http://schemas.microsoft.com/office/drawing/2014/main" id="{92FCF0CC-404F-CE17-508D-92F13484C639}"/>
                </a:ext>
              </a:extLst>
            </p:cNvPr>
            <p:cNvSpPr/>
            <p:nvPr/>
          </p:nvSpPr>
          <p:spPr>
            <a:xfrm>
              <a:off x="108908" y="2321150"/>
              <a:ext cx="2979405" cy="56637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250"/>
                </a:lnSpc>
                <a:buNone/>
              </a:pPr>
              <a:r>
                <a:rPr lang="en-US" sz="1800" b="1" dirty="0">
                  <a:solidFill>
                    <a:srgbClr val="D9E1FF"/>
                  </a:solidFill>
                  <a:latin typeface="Syne Bold" pitchFamily="34" charset="0"/>
                  <a:ea typeface="Syne Bold" pitchFamily="34" charset="-122"/>
                  <a:cs typeface="Syne Bold" pitchFamily="34" charset="-120"/>
                </a:rPr>
                <a:t>Student WIFI </a:t>
              </a:r>
            </a:p>
            <a:p>
              <a:pPr marL="0" indent="0" algn="ctr">
                <a:lnSpc>
                  <a:spcPts val="2250"/>
                </a:lnSpc>
                <a:buNone/>
              </a:pPr>
              <a:r>
                <a:rPr lang="en-US" sz="1800" b="1" dirty="0">
                  <a:solidFill>
                    <a:srgbClr val="D9E1FF"/>
                  </a:solidFill>
                  <a:latin typeface="Syne Bold" pitchFamily="34" charset="0"/>
                  <a:ea typeface="Syne Bold" pitchFamily="34" charset="-122"/>
                  <a:cs typeface="Syne Bold" pitchFamily="34" charset="-120"/>
                </a:rPr>
                <a:t>Usage</a:t>
              </a:r>
              <a:endParaRPr lang="en-US" sz="18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187577-1A4D-1DBB-18E0-06BACD4828D7}"/>
              </a:ext>
            </a:extLst>
          </p:cNvPr>
          <p:cNvGrpSpPr/>
          <p:nvPr/>
        </p:nvGrpSpPr>
        <p:grpSpPr>
          <a:xfrm>
            <a:off x="9559248" y="3730500"/>
            <a:ext cx="2285500" cy="1887730"/>
            <a:chOff x="108908" y="426653"/>
            <a:chExt cx="2979405" cy="2460867"/>
          </a:xfrm>
        </p:grpSpPr>
        <p:pic>
          <p:nvPicPr>
            <p:cNvPr id="14" name="Image 1" descr="preencoded.png">
              <a:extLst>
                <a:ext uri="{FF2B5EF4-FFF2-40B4-BE49-F238E27FC236}">
                  <a16:creationId xmlns:a16="http://schemas.microsoft.com/office/drawing/2014/main" id="{EA3050AC-79E8-C8C8-2973-21C7B8B83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5212" y="426653"/>
              <a:ext cx="1727989" cy="1727989"/>
            </a:xfrm>
            <a:prstGeom prst="rect">
              <a:avLst/>
            </a:prstGeom>
          </p:spPr>
        </p:pic>
        <p:sp>
          <p:nvSpPr>
            <p:cNvPr id="15" name="Text 5">
              <a:extLst>
                <a:ext uri="{FF2B5EF4-FFF2-40B4-BE49-F238E27FC236}">
                  <a16:creationId xmlns:a16="http://schemas.microsoft.com/office/drawing/2014/main" id="{9429C59C-B1B5-B589-12C1-FC822B08E5E7}"/>
                </a:ext>
              </a:extLst>
            </p:cNvPr>
            <p:cNvSpPr/>
            <p:nvPr/>
          </p:nvSpPr>
          <p:spPr>
            <a:xfrm>
              <a:off x="108908" y="2321150"/>
              <a:ext cx="2979405" cy="56637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250"/>
                </a:lnSpc>
                <a:buNone/>
              </a:pPr>
              <a:r>
                <a:rPr lang="en-US" sz="1800" b="1" dirty="0">
                  <a:solidFill>
                    <a:srgbClr val="D9E1FF"/>
                  </a:solidFill>
                  <a:latin typeface="Syne Bold" pitchFamily="34" charset="0"/>
                  <a:ea typeface="Syne Bold" pitchFamily="34" charset="-122"/>
                  <a:cs typeface="Syne Bold" pitchFamily="34" charset="-120"/>
                </a:rPr>
                <a:t>Staff &amp; Administrative</a:t>
              </a:r>
            </a:p>
            <a:p>
              <a:pPr marL="0" indent="0" algn="ctr">
                <a:lnSpc>
                  <a:spcPts val="2250"/>
                </a:lnSpc>
                <a:buNone/>
              </a:pPr>
              <a:r>
                <a:rPr lang="en-US" b="1" dirty="0">
                  <a:solidFill>
                    <a:srgbClr val="D9E1FF"/>
                  </a:solidFill>
                  <a:latin typeface="Syne Bold" pitchFamily="34" charset="0"/>
                  <a:ea typeface="Syne Bold" pitchFamily="34" charset="-122"/>
                </a:rPr>
                <a:t>System access</a:t>
              </a:r>
              <a:endParaRPr lang="en-US" sz="1800" dirty="0"/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2676A00-87E8-37D4-1334-0BFE3430BD9D}"/>
              </a:ext>
            </a:extLst>
          </p:cNvPr>
          <p:cNvCxnSpPr>
            <a:cxnSpLocks/>
            <a:stCxn id="2" idx="1"/>
            <a:endCxn id="5" idx="3"/>
          </p:cNvCxnSpPr>
          <p:nvPr/>
        </p:nvCxnSpPr>
        <p:spPr>
          <a:xfrm flipH="1" flipV="1">
            <a:off x="2558560" y="2068873"/>
            <a:ext cx="1337485" cy="113687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6F88DCD-219D-EED8-6B1B-8010A615CFD3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2558560" y="3205744"/>
            <a:ext cx="1337485" cy="105838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D4AE43-F80F-619F-7B82-FEF479DE0F22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8527125" y="3205744"/>
            <a:ext cx="1032123" cy="87606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016E3DF-AF67-EA3D-2775-34EC3B2C4D1E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8527125" y="2177592"/>
            <a:ext cx="1032123" cy="102815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230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24F9D8-9368-1309-F86C-6B23F4A8DCEE}"/>
              </a:ext>
            </a:extLst>
          </p:cNvPr>
          <p:cNvSpPr txBox="1"/>
          <p:nvPr/>
        </p:nvSpPr>
        <p:spPr>
          <a:xfrm>
            <a:off x="643380" y="569477"/>
            <a:ext cx="60944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Syne Bold" pitchFamily="34" charset="-120"/>
              </a:rPr>
              <a:t>The Real Networking Challenge </a:t>
            </a:r>
            <a:endParaRPr lang="en-US" sz="28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140EF1E-08D8-2D0C-CE19-1948CBC3B0FA}"/>
              </a:ext>
            </a:extLst>
          </p:cNvPr>
          <p:cNvGrpSpPr/>
          <p:nvPr/>
        </p:nvGrpSpPr>
        <p:grpSpPr>
          <a:xfrm>
            <a:off x="2639584" y="1723754"/>
            <a:ext cx="6682608" cy="680720"/>
            <a:chOff x="2592581" y="1513840"/>
            <a:chExt cx="6682608" cy="680720"/>
          </a:xfrm>
        </p:grpSpPr>
        <p:sp>
          <p:nvSpPr>
            <p:cNvPr id="2" name="Shape 1">
              <a:extLst>
                <a:ext uri="{FF2B5EF4-FFF2-40B4-BE49-F238E27FC236}">
                  <a16:creationId xmlns:a16="http://schemas.microsoft.com/office/drawing/2014/main" id="{48452F1D-F73F-FD0A-FEE7-CDEB5915DD3A}"/>
                </a:ext>
              </a:extLst>
            </p:cNvPr>
            <p:cNvSpPr/>
            <p:nvPr/>
          </p:nvSpPr>
          <p:spPr>
            <a:xfrm>
              <a:off x="2592581" y="1513840"/>
              <a:ext cx="6216139" cy="680720"/>
            </a:xfrm>
            <a:prstGeom prst="roundRect">
              <a:avLst>
                <a:gd name="adj" fmla="val 4024"/>
              </a:avLst>
            </a:prstGeom>
            <a:solidFill>
              <a:srgbClr val="31136C"/>
            </a:solidFill>
            <a:ln w="38100">
              <a:solidFill>
                <a:srgbClr val="FC1D98"/>
              </a:solidFill>
              <a:prstDash val="solid"/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CF0B7D-2336-8506-5183-82881D5043D4}"/>
                </a:ext>
              </a:extLst>
            </p:cNvPr>
            <p:cNvSpPr txBox="1"/>
            <p:nvPr/>
          </p:nvSpPr>
          <p:spPr>
            <a:xfrm>
              <a:off x="2916811" y="1658098"/>
              <a:ext cx="635837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Roboto Condensed Black" panose="02000000000000000000" pitchFamily="2" charset="0"/>
                  <a:ea typeface="Roboto Condensed Black" panose="02000000000000000000" pitchFamily="2" charset="0"/>
                </a:rPr>
                <a:t>Network congestion occurs during peak hours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EEDCB1-744D-9713-22AF-7BAD91B4F899}"/>
              </a:ext>
            </a:extLst>
          </p:cNvPr>
          <p:cNvGrpSpPr/>
          <p:nvPr/>
        </p:nvGrpSpPr>
        <p:grpSpPr>
          <a:xfrm>
            <a:off x="2963814" y="2406040"/>
            <a:ext cx="6682608" cy="680720"/>
            <a:chOff x="2592581" y="1513840"/>
            <a:chExt cx="6682608" cy="680720"/>
          </a:xfrm>
        </p:grpSpPr>
        <p:sp>
          <p:nvSpPr>
            <p:cNvPr id="13" name="Shape 1">
              <a:extLst>
                <a:ext uri="{FF2B5EF4-FFF2-40B4-BE49-F238E27FC236}">
                  <a16:creationId xmlns:a16="http://schemas.microsoft.com/office/drawing/2014/main" id="{8D95D183-EC31-B533-5C34-558D4EBEE80E}"/>
                </a:ext>
              </a:extLst>
            </p:cNvPr>
            <p:cNvSpPr/>
            <p:nvPr/>
          </p:nvSpPr>
          <p:spPr>
            <a:xfrm>
              <a:off x="2592581" y="1513840"/>
              <a:ext cx="6216139" cy="680720"/>
            </a:xfrm>
            <a:prstGeom prst="roundRect">
              <a:avLst>
                <a:gd name="adj" fmla="val 4024"/>
              </a:avLst>
            </a:prstGeom>
            <a:solidFill>
              <a:srgbClr val="31136C"/>
            </a:solidFill>
            <a:ln w="38100">
              <a:solidFill>
                <a:srgbClr val="FC1D98"/>
              </a:solidFill>
              <a:prstDash val="solid"/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F5DA30E-3822-EF9A-D555-654BEBE31B82}"/>
                </a:ext>
              </a:extLst>
            </p:cNvPr>
            <p:cNvSpPr txBox="1"/>
            <p:nvPr/>
          </p:nvSpPr>
          <p:spPr>
            <a:xfrm>
              <a:off x="2916811" y="1658098"/>
              <a:ext cx="635837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Roboto Condensed Black" panose="02000000000000000000" pitchFamily="2" charset="0"/>
                  <a:ea typeface="Roboto Condensed Black" panose="02000000000000000000" pitchFamily="2" charset="0"/>
                </a:rPr>
                <a:t>Some network paths become overloaded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210AE70-5E24-B886-05FD-7495C9E955F5}"/>
              </a:ext>
            </a:extLst>
          </p:cNvPr>
          <p:cNvGrpSpPr/>
          <p:nvPr/>
        </p:nvGrpSpPr>
        <p:grpSpPr>
          <a:xfrm>
            <a:off x="3288044" y="3094666"/>
            <a:ext cx="6682608" cy="680720"/>
            <a:chOff x="2592581" y="1513840"/>
            <a:chExt cx="6682608" cy="680720"/>
          </a:xfrm>
        </p:grpSpPr>
        <p:sp>
          <p:nvSpPr>
            <p:cNvPr id="16" name="Shape 1">
              <a:extLst>
                <a:ext uri="{FF2B5EF4-FFF2-40B4-BE49-F238E27FC236}">
                  <a16:creationId xmlns:a16="http://schemas.microsoft.com/office/drawing/2014/main" id="{FFECBEBA-C21B-64DC-C897-B58125B61EF2}"/>
                </a:ext>
              </a:extLst>
            </p:cNvPr>
            <p:cNvSpPr/>
            <p:nvPr/>
          </p:nvSpPr>
          <p:spPr>
            <a:xfrm>
              <a:off x="2592581" y="1513840"/>
              <a:ext cx="6216139" cy="680720"/>
            </a:xfrm>
            <a:prstGeom prst="roundRect">
              <a:avLst>
                <a:gd name="adj" fmla="val 4024"/>
              </a:avLst>
            </a:prstGeom>
            <a:solidFill>
              <a:srgbClr val="31136C"/>
            </a:solidFill>
            <a:ln w="38100">
              <a:solidFill>
                <a:srgbClr val="FC1D98"/>
              </a:solidFill>
              <a:prstDash val="solid"/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81696C-FA32-76DF-F195-EFB4C3691FD5}"/>
                </a:ext>
              </a:extLst>
            </p:cNvPr>
            <p:cNvSpPr txBox="1"/>
            <p:nvPr/>
          </p:nvSpPr>
          <p:spPr>
            <a:xfrm>
              <a:off x="2916811" y="1658098"/>
              <a:ext cx="635837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Roboto Condensed Black" panose="02000000000000000000" pitchFamily="2" charset="0"/>
                  <a:ea typeface="Roboto Condensed Black" panose="02000000000000000000" pitchFamily="2" charset="0"/>
                </a:rPr>
                <a:t>Timeouts disrupt critical assessments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12852EE-BAC1-CC69-A9D5-DC04C5CFD2BF}"/>
              </a:ext>
            </a:extLst>
          </p:cNvPr>
          <p:cNvGrpSpPr/>
          <p:nvPr/>
        </p:nvGrpSpPr>
        <p:grpSpPr>
          <a:xfrm>
            <a:off x="3612274" y="3775386"/>
            <a:ext cx="6682608" cy="680720"/>
            <a:chOff x="2592581" y="1513840"/>
            <a:chExt cx="6682608" cy="680720"/>
          </a:xfrm>
        </p:grpSpPr>
        <p:sp>
          <p:nvSpPr>
            <p:cNvPr id="21" name="Shape 1">
              <a:extLst>
                <a:ext uri="{FF2B5EF4-FFF2-40B4-BE49-F238E27FC236}">
                  <a16:creationId xmlns:a16="http://schemas.microsoft.com/office/drawing/2014/main" id="{5669A801-F6A8-F5BA-1456-35DE48DA1D53}"/>
                </a:ext>
              </a:extLst>
            </p:cNvPr>
            <p:cNvSpPr/>
            <p:nvPr/>
          </p:nvSpPr>
          <p:spPr>
            <a:xfrm>
              <a:off x="2592581" y="1513840"/>
              <a:ext cx="6216139" cy="680720"/>
            </a:xfrm>
            <a:prstGeom prst="roundRect">
              <a:avLst>
                <a:gd name="adj" fmla="val 4024"/>
              </a:avLst>
            </a:prstGeom>
            <a:solidFill>
              <a:srgbClr val="31136C"/>
            </a:solidFill>
            <a:ln w="38100">
              <a:solidFill>
                <a:srgbClr val="FC1D98"/>
              </a:solidFill>
              <a:prstDash val="solid"/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4C184FC-79CB-2EBC-4B96-30C158229E0F}"/>
                </a:ext>
              </a:extLst>
            </p:cNvPr>
            <p:cNvSpPr txBox="1"/>
            <p:nvPr/>
          </p:nvSpPr>
          <p:spPr>
            <a:xfrm>
              <a:off x="2916811" y="1658098"/>
              <a:ext cx="635837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Roboto Condensed Black" panose="02000000000000000000" pitchFamily="2" charset="0"/>
                  <a:ea typeface="Roboto Condensed Black" panose="02000000000000000000" pitchFamily="2" charset="0"/>
                </a:rPr>
                <a:t>Slow LMS access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A914762-E4DB-CADA-1228-8B6084B36AD6}"/>
              </a:ext>
            </a:extLst>
          </p:cNvPr>
          <p:cNvGrpSpPr/>
          <p:nvPr/>
        </p:nvGrpSpPr>
        <p:grpSpPr>
          <a:xfrm>
            <a:off x="3829194" y="4464012"/>
            <a:ext cx="6682608" cy="680720"/>
            <a:chOff x="2592581" y="1513840"/>
            <a:chExt cx="6682608" cy="680720"/>
          </a:xfrm>
        </p:grpSpPr>
        <p:sp>
          <p:nvSpPr>
            <p:cNvPr id="26" name="Shape 1">
              <a:extLst>
                <a:ext uri="{FF2B5EF4-FFF2-40B4-BE49-F238E27FC236}">
                  <a16:creationId xmlns:a16="http://schemas.microsoft.com/office/drawing/2014/main" id="{9F0B35C7-1583-B2F9-2C36-C8BDE6739A23}"/>
                </a:ext>
              </a:extLst>
            </p:cNvPr>
            <p:cNvSpPr/>
            <p:nvPr/>
          </p:nvSpPr>
          <p:spPr>
            <a:xfrm>
              <a:off x="2592581" y="1513840"/>
              <a:ext cx="6216139" cy="680720"/>
            </a:xfrm>
            <a:prstGeom prst="roundRect">
              <a:avLst>
                <a:gd name="adj" fmla="val 4024"/>
              </a:avLst>
            </a:prstGeom>
            <a:solidFill>
              <a:srgbClr val="31136C"/>
            </a:solidFill>
            <a:ln w="38100">
              <a:solidFill>
                <a:srgbClr val="FC1D98"/>
              </a:solidFill>
              <a:prstDash val="solid"/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110AB8B-8420-E233-F1C2-1BB34227EC46}"/>
                </a:ext>
              </a:extLst>
            </p:cNvPr>
            <p:cNvSpPr txBox="1"/>
            <p:nvPr/>
          </p:nvSpPr>
          <p:spPr>
            <a:xfrm>
              <a:off x="2916811" y="1658098"/>
              <a:ext cx="635837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Roboto Condensed Black" panose="02000000000000000000" pitchFamily="2" charset="0"/>
                  <a:ea typeface="Roboto Condensed Black" panose="02000000000000000000" pitchFamily="2" charset="0"/>
                </a:rPr>
                <a:t>Delayed System Response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F7E63B7-AC31-D13C-0461-BE119E65F7A2}"/>
              </a:ext>
            </a:extLst>
          </p:cNvPr>
          <p:cNvGrpSpPr/>
          <p:nvPr/>
        </p:nvGrpSpPr>
        <p:grpSpPr>
          <a:xfrm>
            <a:off x="4153424" y="5144732"/>
            <a:ext cx="6682608" cy="680720"/>
            <a:chOff x="2592581" y="1513840"/>
            <a:chExt cx="6682608" cy="680720"/>
          </a:xfrm>
        </p:grpSpPr>
        <p:sp>
          <p:nvSpPr>
            <p:cNvPr id="29" name="Shape 1">
              <a:extLst>
                <a:ext uri="{FF2B5EF4-FFF2-40B4-BE49-F238E27FC236}">
                  <a16:creationId xmlns:a16="http://schemas.microsoft.com/office/drawing/2014/main" id="{8993A01D-E56E-BCD9-7382-EB522019D2E9}"/>
                </a:ext>
              </a:extLst>
            </p:cNvPr>
            <p:cNvSpPr/>
            <p:nvPr/>
          </p:nvSpPr>
          <p:spPr>
            <a:xfrm>
              <a:off x="2592581" y="1513840"/>
              <a:ext cx="6216139" cy="680720"/>
            </a:xfrm>
            <a:prstGeom prst="roundRect">
              <a:avLst>
                <a:gd name="adj" fmla="val 4024"/>
              </a:avLst>
            </a:prstGeom>
            <a:solidFill>
              <a:srgbClr val="31136C"/>
            </a:solidFill>
            <a:ln w="38100">
              <a:solidFill>
                <a:srgbClr val="FC1D98"/>
              </a:solidFill>
              <a:prstDash val="solid"/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30ACC1C-BE04-0F58-3B2A-3D1E16EF7F89}"/>
                </a:ext>
              </a:extLst>
            </p:cNvPr>
            <p:cNvSpPr txBox="1"/>
            <p:nvPr/>
          </p:nvSpPr>
          <p:spPr>
            <a:xfrm>
              <a:off x="2916811" y="1658098"/>
              <a:ext cx="635837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Roboto Condensed Black" panose="02000000000000000000" pitchFamily="2" charset="0"/>
                  <a:ea typeface="Roboto Condensed Black" panose="02000000000000000000" pitchFamily="2" charset="0"/>
                </a:rPr>
                <a:t>Reduced Lab productivity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8336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88319D2-F0A1-493E-3736-5893F642B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25" y="282804"/>
            <a:ext cx="3921550" cy="5882325"/>
          </a:xfrm>
          <a:prstGeom prst="rect">
            <a:avLst/>
          </a:prstGeom>
          <a:effectLst>
            <a:softEdge rad="635000"/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6AADAC1-6141-B99A-D9A4-505F01149864}"/>
              </a:ext>
            </a:extLst>
          </p:cNvPr>
          <p:cNvGrpSpPr/>
          <p:nvPr/>
        </p:nvGrpSpPr>
        <p:grpSpPr>
          <a:xfrm>
            <a:off x="6743450" y="424858"/>
            <a:ext cx="2830509" cy="479547"/>
            <a:chOff x="5878282" y="584153"/>
            <a:chExt cx="1944172" cy="293965"/>
          </a:xfrm>
        </p:grpSpPr>
        <p:sp>
          <p:nvSpPr>
            <p:cNvPr id="4" name="Shape 0">
              <a:extLst>
                <a:ext uri="{FF2B5EF4-FFF2-40B4-BE49-F238E27FC236}">
                  <a16:creationId xmlns:a16="http://schemas.microsoft.com/office/drawing/2014/main" id="{15AE01A7-64A2-7515-E629-47889109530F}"/>
                </a:ext>
              </a:extLst>
            </p:cNvPr>
            <p:cNvSpPr/>
            <p:nvPr/>
          </p:nvSpPr>
          <p:spPr>
            <a:xfrm>
              <a:off x="5878282" y="584153"/>
              <a:ext cx="1944172" cy="293965"/>
            </a:xfrm>
            <a:prstGeom prst="roundRect">
              <a:avLst>
                <a:gd name="adj" fmla="val 7055"/>
              </a:avLst>
            </a:prstGeom>
            <a:solidFill>
              <a:srgbClr val="0F004D"/>
            </a:solidFill>
            <a:ln/>
            <a:effectLst>
              <a:glow rad="101600">
                <a:srgbClr val="EE1AD0">
                  <a:alpha val="40000"/>
                </a:srgbClr>
              </a:glow>
            </a:effectLst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5" name="Image 0" descr="preencoded.png">
              <a:extLst>
                <a:ext uri="{FF2B5EF4-FFF2-40B4-BE49-F238E27FC236}">
                  <a16:creationId xmlns:a16="http://schemas.microsoft.com/office/drawing/2014/main" id="{DF4F9243-4BCF-40B3-8CC1-BD18A62C4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74016" y="644695"/>
              <a:ext cx="178273" cy="178273"/>
            </a:xfrm>
            <a:prstGeom prst="rect">
              <a:avLst/>
            </a:prstGeom>
          </p:spPr>
        </p:pic>
        <p:sp>
          <p:nvSpPr>
            <p:cNvPr id="6" name="Text 1">
              <a:extLst>
                <a:ext uri="{FF2B5EF4-FFF2-40B4-BE49-F238E27FC236}">
                  <a16:creationId xmlns:a16="http://schemas.microsoft.com/office/drawing/2014/main" id="{19F7810A-BA8D-6A38-F9D9-F1265F2D8D67}"/>
                </a:ext>
              </a:extLst>
            </p:cNvPr>
            <p:cNvSpPr/>
            <p:nvPr/>
          </p:nvSpPr>
          <p:spPr>
            <a:xfrm>
              <a:off x="6198568" y="687737"/>
              <a:ext cx="1529715" cy="19038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450"/>
                </a:lnSpc>
                <a:buNone/>
              </a:pPr>
              <a:r>
                <a:rPr lang="en-US" sz="1400" dirty="0">
                  <a:solidFill>
                    <a:srgbClr val="D9E1FF"/>
                  </a:solidFill>
                  <a:latin typeface="Arimo" pitchFamily="34" charset="0"/>
                  <a:ea typeface="Arimo" pitchFamily="34" charset="-122"/>
                  <a:cs typeface="Arimo" pitchFamily="34" charset="-120"/>
                </a:rPr>
                <a:t>PROBLEM STATEMENT</a:t>
              </a:r>
              <a:endParaRPr lang="en-US" sz="1400" dirty="0"/>
            </a:p>
          </p:txBody>
        </p:sp>
      </p:grpSp>
      <p:sp>
        <p:nvSpPr>
          <p:cNvPr id="8" name="Shape 1">
            <a:extLst>
              <a:ext uri="{FF2B5EF4-FFF2-40B4-BE49-F238E27FC236}">
                <a16:creationId xmlns:a16="http://schemas.microsoft.com/office/drawing/2014/main" id="{A3566E67-BEA6-FADB-D159-25C851E16515}"/>
              </a:ext>
            </a:extLst>
          </p:cNvPr>
          <p:cNvSpPr/>
          <p:nvPr/>
        </p:nvSpPr>
        <p:spPr>
          <a:xfrm>
            <a:off x="5069999" y="1562456"/>
            <a:ext cx="6177410" cy="710924"/>
          </a:xfrm>
          <a:prstGeom prst="roundRect">
            <a:avLst>
              <a:gd name="adj" fmla="val 4024"/>
            </a:avLst>
          </a:prstGeom>
          <a:solidFill>
            <a:srgbClr val="31136C"/>
          </a:solidFill>
          <a:ln w="7620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8BFD3425-559C-4749-8B05-A04FF135F127}"/>
              </a:ext>
            </a:extLst>
          </p:cNvPr>
          <p:cNvSpPr/>
          <p:nvPr/>
        </p:nvSpPr>
        <p:spPr>
          <a:xfrm>
            <a:off x="5488873" y="1764938"/>
            <a:ext cx="53396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Lack of Intelligent </a:t>
            </a: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Traffic Distribution</a:t>
            </a:r>
            <a:endParaRPr lang="en-US" sz="2200" dirty="0"/>
          </a:p>
        </p:txBody>
      </p:sp>
      <p:sp>
        <p:nvSpPr>
          <p:cNvPr id="17" name="Shape 1">
            <a:extLst>
              <a:ext uri="{FF2B5EF4-FFF2-40B4-BE49-F238E27FC236}">
                <a16:creationId xmlns:a16="http://schemas.microsoft.com/office/drawing/2014/main" id="{53A3296B-3232-F80F-0940-7B2241C337B0}"/>
              </a:ext>
            </a:extLst>
          </p:cNvPr>
          <p:cNvSpPr/>
          <p:nvPr/>
        </p:nvSpPr>
        <p:spPr>
          <a:xfrm>
            <a:off x="5069999" y="2628850"/>
            <a:ext cx="6177410" cy="885982"/>
          </a:xfrm>
          <a:prstGeom prst="roundRect">
            <a:avLst>
              <a:gd name="adj" fmla="val 4024"/>
            </a:avLst>
          </a:prstGeom>
          <a:solidFill>
            <a:srgbClr val="31136C"/>
          </a:solidFill>
          <a:ln w="7620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32B7EACC-0D56-3822-18FD-A63EB43AF23E}"/>
              </a:ext>
            </a:extLst>
          </p:cNvPr>
          <p:cNvSpPr/>
          <p:nvPr/>
        </p:nvSpPr>
        <p:spPr>
          <a:xfrm>
            <a:off x="4724966" y="2690283"/>
            <a:ext cx="6867476" cy="778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chemeClr val="bg1"/>
                </a:solidFill>
              </a:rPr>
              <a:t>Traffic is </a:t>
            </a:r>
            <a:r>
              <a:rPr lang="en-US" sz="2200" dirty="0">
                <a:solidFill>
                  <a:srgbClr val="FF0000"/>
                </a:solidFill>
              </a:rPr>
              <a:t>routed through  the same path </a:t>
            </a:r>
          </a:p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chemeClr val="bg1"/>
                </a:solidFill>
              </a:rPr>
              <a:t>regardless of congestion</a:t>
            </a:r>
          </a:p>
        </p:txBody>
      </p:sp>
      <p:sp>
        <p:nvSpPr>
          <p:cNvPr id="19" name="Shape 1">
            <a:extLst>
              <a:ext uri="{FF2B5EF4-FFF2-40B4-BE49-F238E27FC236}">
                <a16:creationId xmlns:a16="http://schemas.microsoft.com/office/drawing/2014/main" id="{FF959557-3930-07AA-A62D-A39027E17E89}"/>
              </a:ext>
            </a:extLst>
          </p:cNvPr>
          <p:cNvSpPr/>
          <p:nvPr/>
        </p:nvSpPr>
        <p:spPr>
          <a:xfrm>
            <a:off x="5069999" y="3956692"/>
            <a:ext cx="6177410" cy="710924"/>
          </a:xfrm>
          <a:prstGeom prst="roundRect">
            <a:avLst>
              <a:gd name="adj" fmla="val 4024"/>
            </a:avLst>
          </a:prstGeom>
          <a:solidFill>
            <a:srgbClr val="31136C"/>
          </a:solidFill>
          <a:ln w="7620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95F70ED4-E28F-D66C-4D03-B1E62DB52179}"/>
              </a:ext>
            </a:extLst>
          </p:cNvPr>
          <p:cNvSpPr/>
          <p:nvPr/>
        </p:nvSpPr>
        <p:spPr>
          <a:xfrm>
            <a:off x="5266974" y="4134989"/>
            <a:ext cx="53396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bg1"/>
                </a:solidFill>
              </a:rPr>
              <a:t>Traffic routed </a:t>
            </a:r>
            <a:r>
              <a:rPr lang="en-US" sz="2200" dirty="0">
                <a:solidFill>
                  <a:srgbClr val="FF0000"/>
                </a:solidFill>
              </a:rPr>
              <a:t>through least congested </a:t>
            </a:r>
            <a:r>
              <a:rPr lang="en-US" sz="2200" dirty="0">
                <a:solidFill>
                  <a:schemeClr val="bg1"/>
                </a:solidFill>
              </a:rPr>
              <a:t>internal path</a:t>
            </a:r>
          </a:p>
        </p:txBody>
      </p:sp>
    </p:spTree>
    <p:extLst>
      <p:ext uri="{BB962C8B-B14F-4D97-AF65-F5344CB8AC3E}">
        <p14:creationId xmlns:p14="http://schemas.microsoft.com/office/powerpoint/2010/main" val="1857922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79A8A05-1F9D-01B1-857B-9E56CA31C4A2}"/>
              </a:ext>
            </a:extLst>
          </p:cNvPr>
          <p:cNvGrpSpPr/>
          <p:nvPr/>
        </p:nvGrpSpPr>
        <p:grpSpPr>
          <a:xfrm>
            <a:off x="2203392" y="483348"/>
            <a:ext cx="2830509" cy="490612"/>
            <a:chOff x="837724" y="1555313"/>
            <a:chExt cx="1737360" cy="449818"/>
          </a:xfrm>
          <a:effectLst>
            <a:glow rad="1016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2" name="Shape 0">
              <a:extLst>
                <a:ext uri="{FF2B5EF4-FFF2-40B4-BE49-F238E27FC236}">
                  <a16:creationId xmlns:a16="http://schemas.microsoft.com/office/drawing/2014/main" id="{09AB1E3F-3783-A916-1013-C4CA68AC024F}"/>
                </a:ext>
              </a:extLst>
            </p:cNvPr>
            <p:cNvSpPr/>
            <p:nvPr/>
          </p:nvSpPr>
          <p:spPr>
            <a:xfrm>
              <a:off x="837724" y="1555313"/>
              <a:ext cx="1737360" cy="449818"/>
            </a:xfrm>
            <a:prstGeom prst="roundRect">
              <a:avLst>
                <a:gd name="adj" fmla="val 6386"/>
              </a:avLst>
            </a:prstGeom>
            <a:solidFill>
              <a:srgbClr val="0F004D"/>
            </a:solidFill>
            <a:ln/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3" name="Image 0" descr="preencoded.png">
              <a:extLst>
                <a:ext uri="{FF2B5EF4-FFF2-40B4-BE49-F238E27FC236}">
                  <a16:creationId xmlns:a16="http://schemas.microsoft.com/office/drawing/2014/main" id="{DA0A6643-F554-2F6C-942E-0317D8F74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1313" y="1684496"/>
              <a:ext cx="191453" cy="191453"/>
            </a:xfrm>
            <a:prstGeom prst="rect">
              <a:avLst/>
            </a:prstGeom>
          </p:spPr>
        </p:pic>
        <p:sp>
          <p:nvSpPr>
            <p:cNvPr id="4" name="Text 1">
              <a:extLst>
                <a:ext uri="{FF2B5EF4-FFF2-40B4-BE49-F238E27FC236}">
                  <a16:creationId xmlns:a16="http://schemas.microsoft.com/office/drawing/2014/main" id="{E2B272CA-944A-34F2-8BB1-225401B4D8CB}"/>
                </a:ext>
              </a:extLst>
            </p:cNvPr>
            <p:cNvSpPr/>
            <p:nvPr/>
          </p:nvSpPr>
          <p:spPr>
            <a:xfrm>
              <a:off x="1268492" y="1627108"/>
              <a:ext cx="1163003" cy="30622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400"/>
                </a:lnSpc>
                <a:buNone/>
              </a:pPr>
              <a:r>
                <a:rPr lang="en-US" dirty="0">
                  <a:solidFill>
                    <a:srgbClr val="D9E1FF"/>
                  </a:solidFill>
                  <a:latin typeface="Arimo" pitchFamily="34" charset="0"/>
                  <a:ea typeface="Arimo" pitchFamily="34" charset="-122"/>
                  <a:cs typeface="Arimo" pitchFamily="34" charset="-120"/>
                </a:rPr>
                <a:t>INNOVATION</a:t>
              </a:r>
              <a:endParaRPr lang="en-US" sz="1500" dirty="0"/>
            </a:p>
          </p:txBody>
        </p:sp>
      </p:grpSp>
      <p:pic>
        <p:nvPicPr>
          <p:cNvPr id="10" name="Image 0">
            <a:extLst>
              <a:ext uri="{FF2B5EF4-FFF2-40B4-BE49-F238E27FC236}">
                <a16:creationId xmlns:a16="http://schemas.microsoft.com/office/drawing/2014/main" id="{8454F871-60B5-E327-BEF5-EDEDE0CAE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030" y="234913"/>
            <a:ext cx="4123161" cy="6184742"/>
          </a:xfrm>
          <a:prstGeom prst="rect">
            <a:avLst/>
          </a:prstGeom>
          <a:effectLst>
            <a:softEdge rad="635000"/>
          </a:effec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A2C0145D-000A-459E-B87A-109014957BB8}"/>
              </a:ext>
            </a:extLst>
          </p:cNvPr>
          <p:cNvGrpSpPr/>
          <p:nvPr/>
        </p:nvGrpSpPr>
        <p:grpSpPr>
          <a:xfrm>
            <a:off x="751842" y="1637870"/>
            <a:ext cx="6177410" cy="710924"/>
            <a:chOff x="751842" y="1637870"/>
            <a:chExt cx="6177410" cy="710924"/>
          </a:xfrm>
        </p:grpSpPr>
        <p:sp>
          <p:nvSpPr>
            <p:cNvPr id="16" name="Shape 1">
              <a:extLst>
                <a:ext uri="{FF2B5EF4-FFF2-40B4-BE49-F238E27FC236}">
                  <a16:creationId xmlns:a16="http://schemas.microsoft.com/office/drawing/2014/main" id="{B2D64981-79C3-22CC-3CD4-D6ED6CA5977E}"/>
                </a:ext>
              </a:extLst>
            </p:cNvPr>
            <p:cNvSpPr/>
            <p:nvPr/>
          </p:nvSpPr>
          <p:spPr>
            <a:xfrm>
              <a:off x="751842" y="1637870"/>
              <a:ext cx="6177410" cy="710924"/>
            </a:xfrm>
            <a:prstGeom prst="roundRect">
              <a:avLst>
                <a:gd name="adj" fmla="val 4024"/>
              </a:avLst>
            </a:prstGeom>
            <a:solidFill>
              <a:srgbClr val="31136C"/>
            </a:solidFill>
            <a:ln w="7620">
              <a:solidFill>
                <a:srgbClr val="EE1AD0"/>
              </a:solidFill>
              <a:prstDash val="solid"/>
            </a:ln>
          </p:spPr>
        </p:sp>
        <p:sp>
          <p:nvSpPr>
            <p:cNvPr id="22" name="Text 4">
              <a:extLst>
                <a:ext uri="{FF2B5EF4-FFF2-40B4-BE49-F238E27FC236}">
                  <a16:creationId xmlns:a16="http://schemas.microsoft.com/office/drawing/2014/main" id="{5219D436-0076-7271-8C5C-ED367E25318C}"/>
                </a:ext>
              </a:extLst>
            </p:cNvPr>
            <p:cNvSpPr/>
            <p:nvPr/>
          </p:nvSpPr>
          <p:spPr>
            <a:xfrm>
              <a:off x="900953" y="1810642"/>
              <a:ext cx="5879187" cy="36538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" panose="020B0502040204020203" pitchFamily="34" charset="0"/>
                  <a:ea typeface="Syne Bold" pitchFamily="34" charset="-122"/>
                  <a:cs typeface="Syne Bold" pitchFamily="34" charset="-120"/>
                </a:rPr>
                <a:t>Graph-Based</a:t>
              </a:r>
              <a:r>
                <a:rPr lang="en-US" sz="2200" b="1" dirty="0">
                  <a:solidFill>
                    <a:srgbClr val="D9E1FF"/>
                  </a:solidFill>
                  <a:latin typeface="Bahnschrift SemiBold" panose="020B0502040204020203" pitchFamily="34" charset="0"/>
                  <a:ea typeface="Syne Bold" pitchFamily="34" charset="-122"/>
                  <a:cs typeface="Syne Bold" pitchFamily="34" charset="-120"/>
                </a:rPr>
                <a:t> Intelligent Traffic Routing System</a:t>
              </a:r>
              <a:endParaRPr lang="en-US" sz="2200" b="1" dirty="0">
                <a:latin typeface="Bahnschrift SemiBold" panose="020B0502040204020203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59ED60C-C2EA-37B7-3C00-57670D1AA37A}"/>
              </a:ext>
            </a:extLst>
          </p:cNvPr>
          <p:cNvGrpSpPr/>
          <p:nvPr/>
        </p:nvGrpSpPr>
        <p:grpSpPr>
          <a:xfrm>
            <a:off x="751841" y="5369441"/>
            <a:ext cx="6177410" cy="885982"/>
            <a:chOff x="751842" y="2704264"/>
            <a:chExt cx="6177410" cy="885982"/>
          </a:xfrm>
        </p:grpSpPr>
        <p:sp>
          <p:nvSpPr>
            <p:cNvPr id="18" name="Shape 1">
              <a:extLst>
                <a:ext uri="{FF2B5EF4-FFF2-40B4-BE49-F238E27FC236}">
                  <a16:creationId xmlns:a16="http://schemas.microsoft.com/office/drawing/2014/main" id="{7C7DF9B3-FFF9-DAA0-21D5-C3B0EC9F9F7B}"/>
                </a:ext>
              </a:extLst>
            </p:cNvPr>
            <p:cNvSpPr/>
            <p:nvPr/>
          </p:nvSpPr>
          <p:spPr>
            <a:xfrm>
              <a:off x="751842" y="2704264"/>
              <a:ext cx="6177410" cy="885982"/>
            </a:xfrm>
            <a:prstGeom prst="roundRect">
              <a:avLst>
                <a:gd name="adj" fmla="val 4024"/>
              </a:avLst>
            </a:prstGeom>
            <a:solidFill>
              <a:srgbClr val="31136C"/>
            </a:solidFill>
            <a:ln w="7620">
              <a:solidFill>
                <a:srgbClr val="EE1AD0"/>
              </a:solidFill>
              <a:prstDash val="solid"/>
            </a:ln>
          </p:spPr>
        </p:sp>
        <p:sp>
          <p:nvSpPr>
            <p:cNvPr id="23" name="Text 7">
              <a:extLst>
                <a:ext uri="{FF2B5EF4-FFF2-40B4-BE49-F238E27FC236}">
                  <a16:creationId xmlns:a16="http://schemas.microsoft.com/office/drawing/2014/main" id="{84F7BA78-4FF7-241C-C593-B56A57126EF7}"/>
                </a:ext>
              </a:extLst>
            </p:cNvPr>
            <p:cNvSpPr/>
            <p:nvPr/>
          </p:nvSpPr>
          <p:spPr>
            <a:xfrm>
              <a:off x="1580989" y="2971280"/>
              <a:ext cx="4543187" cy="3519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FFFF00"/>
                  </a:solidFill>
                  <a:latin typeface="Bahnschrift SemiBold" panose="020B0502040204020203" pitchFamily="34" charset="0"/>
                  <a:ea typeface="Syne Bold" pitchFamily="34" charset="-122"/>
                  <a:cs typeface="Syne Bold" pitchFamily="34" charset="-120"/>
                </a:rPr>
                <a:t>Automatic</a:t>
              </a:r>
              <a:r>
                <a:rPr lang="en-US" sz="2200" b="1" dirty="0">
                  <a:solidFill>
                    <a:srgbClr val="D9E1FF"/>
                  </a:solidFill>
                  <a:latin typeface="Bahnschrift SemiBold" panose="020B0502040204020203" pitchFamily="34" charset="0"/>
                  <a:ea typeface="Syne Bold" pitchFamily="34" charset="-122"/>
                  <a:cs typeface="Syne Bold" pitchFamily="34" charset="-120"/>
                </a:rPr>
                <a:t> Path Optimization</a:t>
              </a:r>
              <a:endParaRPr lang="en-US" sz="2200" b="1" dirty="0">
                <a:latin typeface="Bahnschrift SemiBold" panose="020B0502040204020203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AC1C97A-80D9-3554-4BBC-8DDF2C3BB2FB}"/>
              </a:ext>
            </a:extLst>
          </p:cNvPr>
          <p:cNvGrpSpPr/>
          <p:nvPr/>
        </p:nvGrpSpPr>
        <p:grpSpPr>
          <a:xfrm>
            <a:off x="751841" y="2747459"/>
            <a:ext cx="6538955" cy="885982"/>
            <a:chOff x="709813" y="5347771"/>
            <a:chExt cx="6538955" cy="885982"/>
          </a:xfrm>
        </p:grpSpPr>
        <p:sp>
          <p:nvSpPr>
            <p:cNvPr id="24" name="Shape 1">
              <a:extLst>
                <a:ext uri="{FF2B5EF4-FFF2-40B4-BE49-F238E27FC236}">
                  <a16:creationId xmlns:a16="http://schemas.microsoft.com/office/drawing/2014/main" id="{3B8CF66C-30E2-3992-4649-AD71083105FC}"/>
                </a:ext>
              </a:extLst>
            </p:cNvPr>
            <p:cNvSpPr/>
            <p:nvPr/>
          </p:nvSpPr>
          <p:spPr>
            <a:xfrm>
              <a:off x="709813" y="5347771"/>
              <a:ext cx="6177410" cy="885982"/>
            </a:xfrm>
            <a:prstGeom prst="roundRect">
              <a:avLst>
                <a:gd name="adj" fmla="val 4024"/>
              </a:avLst>
            </a:prstGeom>
            <a:solidFill>
              <a:srgbClr val="31136C"/>
            </a:solidFill>
            <a:ln w="7620">
              <a:solidFill>
                <a:srgbClr val="EE1AD0"/>
              </a:solidFill>
              <a:prstDash val="solid"/>
            </a:ln>
          </p:spPr>
        </p:sp>
        <p:sp>
          <p:nvSpPr>
            <p:cNvPr id="25" name="Text 7">
              <a:extLst>
                <a:ext uri="{FF2B5EF4-FFF2-40B4-BE49-F238E27FC236}">
                  <a16:creationId xmlns:a16="http://schemas.microsoft.com/office/drawing/2014/main" id="{697741D3-5CB6-AC18-3932-0F91EE8364DA}"/>
                </a:ext>
              </a:extLst>
            </p:cNvPr>
            <p:cNvSpPr/>
            <p:nvPr/>
          </p:nvSpPr>
          <p:spPr>
            <a:xfrm>
              <a:off x="751842" y="5402848"/>
              <a:ext cx="6496926" cy="77582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Entire network is modeled as a </a:t>
              </a:r>
            </a:p>
            <a:p>
              <a:pPr marL="0" indent="0" algn="ctr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FFFF00"/>
                  </a:solidFill>
                  <a:latin typeface="Bahnschrift SemiBold" panose="020B0502040204020203" pitchFamily="34" charset="0"/>
                </a:rPr>
                <a:t>Weighted graph</a:t>
              </a:r>
              <a:r>
                <a:rPr lang="en-US" sz="2200" b="1" dirty="0">
                  <a:solidFill>
                    <a:srgbClr val="FFFF00"/>
                  </a:solidFill>
                  <a:latin typeface="Bahnschrift SemiBold" panose="020B0502040204020203" pitchFamily="34" charset="0"/>
                  <a:ea typeface="Syne Bold" pitchFamily="34" charset="-122"/>
                  <a:cs typeface="Syne Bold" pitchFamily="34" charset="-120"/>
                </a:rPr>
                <a:t> </a:t>
              </a:r>
              <a:endParaRPr lang="en-US" sz="2200" b="1" dirty="0">
                <a:solidFill>
                  <a:srgbClr val="FFFF00"/>
                </a:solidFill>
                <a:latin typeface="Bahnschrift SemiBold" panose="020B0502040204020203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09864C6-C113-0F38-6905-73621AEEA63A}"/>
              </a:ext>
            </a:extLst>
          </p:cNvPr>
          <p:cNvGrpSpPr/>
          <p:nvPr/>
        </p:nvGrpSpPr>
        <p:grpSpPr>
          <a:xfrm>
            <a:off x="751842" y="4032106"/>
            <a:ext cx="6177410" cy="885982"/>
            <a:chOff x="751842" y="4032106"/>
            <a:chExt cx="6177410" cy="885982"/>
          </a:xfrm>
        </p:grpSpPr>
        <p:sp>
          <p:nvSpPr>
            <p:cNvPr id="20" name="Shape 1">
              <a:extLst>
                <a:ext uri="{FF2B5EF4-FFF2-40B4-BE49-F238E27FC236}">
                  <a16:creationId xmlns:a16="http://schemas.microsoft.com/office/drawing/2014/main" id="{3C362C86-BB15-3DEC-22D6-39322009D45F}"/>
                </a:ext>
              </a:extLst>
            </p:cNvPr>
            <p:cNvSpPr/>
            <p:nvPr/>
          </p:nvSpPr>
          <p:spPr>
            <a:xfrm>
              <a:off x="751842" y="4032106"/>
              <a:ext cx="6177410" cy="885982"/>
            </a:xfrm>
            <a:prstGeom prst="roundRect">
              <a:avLst>
                <a:gd name="adj" fmla="val 4024"/>
              </a:avLst>
            </a:prstGeom>
            <a:solidFill>
              <a:srgbClr val="31136C"/>
            </a:solidFill>
            <a:ln w="7620">
              <a:solidFill>
                <a:srgbClr val="EE1AD0"/>
              </a:solidFill>
              <a:prstDash val="solid"/>
            </a:ln>
          </p:spPr>
        </p:sp>
        <p:sp>
          <p:nvSpPr>
            <p:cNvPr id="26" name="Text 7">
              <a:extLst>
                <a:ext uri="{FF2B5EF4-FFF2-40B4-BE49-F238E27FC236}">
                  <a16:creationId xmlns:a16="http://schemas.microsoft.com/office/drawing/2014/main" id="{BF109E1C-B071-10FB-313B-0B34ED56E9AB}"/>
                </a:ext>
              </a:extLst>
            </p:cNvPr>
            <p:cNvSpPr/>
            <p:nvPr/>
          </p:nvSpPr>
          <p:spPr>
            <a:xfrm>
              <a:off x="1556434" y="4086008"/>
              <a:ext cx="4791531" cy="71092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Traffic routed through</a:t>
              </a:r>
            </a:p>
            <a:p>
              <a:pPr marL="0" indent="0" algn="ctr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chemeClr val="bg1"/>
                  </a:solidFill>
                  <a:latin typeface="Bahnschrift SemiBold" panose="020B0502040204020203" pitchFamily="34" charset="0"/>
                </a:rPr>
                <a:t> </a:t>
              </a:r>
              <a:r>
                <a:rPr lang="en-US" sz="2200" b="1" dirty="0">
                  <a:solidFill>
                    <a:srgbClr val="FFFF00"/>
                  </a:solidFill>
                  <a:latin typeface="Bahnschrift SemiBold" panose="020B0502040204020203" pitchFamily="34" charset="0"/>
                </a:rPr>
                <a:t>least congested internal path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5279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6D540E-FF23-AAF1-A9AB-2097AF1976A5}"/>
              </a:ext>
            </a:extLst>
          </p:cNvPr>
          <p:cNvSpPr txBox="1"/>
          <p:nvPr/>
        </p:nvSpPr>
        <p:spPr>
          <a:xfrm>
            <a:off x="294352" y="226181"/>
            <a:ext cx="72752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Graph Data Structure</a:t>
            </a:r>
          </a:p>
        </p:txBody>
      </p:sp>
      <p:pic>
        <p:nvPicPr>
          <p:cNvPr id="231" name="Picture 230">
            <a:extLst>
              <a:ext uri="{FF2B5EF4-FFF2-40B4-BE49-F238E27FC236}">
                <a16:creationId xmlns:a16="http://schemas.microsoft.com/office/drawing/2014/main" id="{C9CF5630-DAE9-A43E-6148-248B35653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092" y="549347"/>
            <a:ext cx="8943926" cy="5759306"/>
          </a:xfrm>
          <a:prstGeom prst="rect">
            <a:avLst/>
          </a:prstGeom>
        </p:spPr>
      </p:pic>
      <p:sp>
        <p:nvSpPr>
          <p:cNvPr id="232" name="TextBox 231">
            <a:extLst>
              <a:ext uri="{FF2B5EF4-FFF2-40B4-BE49-F238E27FC236}">
                <a16:creationId xmlns:a16="http://schemas.microsoft.com/office/drawing/2014/main" id="{C104C979-EAF6-6B46-4617-63AE8A1E1E13}"/>
              </a:ext>
            </a:extLst>
          </p:cNvPr>
          <p:cNvSpPr txBox="1"/>
          <p:nvPr/>
        </p:nvSpPr>
        <p:spPr>
          <a:xfrm>
            <a:off x="6412375" y="6442592"/>
            <a:ext cx="2314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GRAPH Data Structure</a:t>
            </a:r>
          </a:p>
        </p:txBody>
      </p:sp>
    </p:spTree>
    <p:extLst>
      <p:ext uri="{BB962C8B-B14F-4D97-AF65-F5344CB8AC3E}">
        <p14:creationId xmlns:p14="http://schemas.microsoft.com/office/powerpoint/2010/main" val="2966667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>
            <a:extLst>
              <a:ext uri="{FF2B5EF4-FFF2-40B4-BE49-F238E27FC236}">
                <a16:creationId xmlns:a16="http://schemas.microsoft.com/office/drawing/2014/main" id="{7F7EAB7E-DE69-8F48-72F6-A7AB326B2141}"/>
              </a:ext>
            </a:extLst>
          </p:cNvPr>
          <p:cNvSpPr/>
          <p:nvPr/>
        </p:nvSpPr>
        <p:spPr>
          <a:xfrm>
            <a:off x="460652" y="259677"/>
            <a:ext cx="997708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Algorithm Analysis</a:t>
            </a:r>
            <a:endParaRPr lang="en-US" sz="3600" dirty="0"/>
          </a:p>
        </p:txBody>
      </p:sp>
      <p:sp>
        <p:nvSpPr>
          <p:cNvPr id="3" name="Text 4">
            <a:extLst>
              <a:ext uri="{FF2B5EF4-FFF2-40B4-BE49-F238E27FC236}">
                <a16:creationId xmlns:a16="http://schemas.microsoft.com/office/drawing/2014/main" id="{91B0379A-B4E5-B2CC-1854-CE785B951478}"/>
              </a:ext>
            </a:extLst>
          </p:cNvPr>
          <p:cNvSpPr/>
          <p:nvPr/>
        </p:nvSpPr>
        <p:spPr>
          <a:xfrm>
            <a:off x="1588285" y="1209114"/>
            <a:ext cx="959190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Algorithm uses an </a:t>
            </a:r>
            <a:r>
              <a:rPr lang="en-US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Adjacency List</a:t>
            </a:r>
            <a:r>
              <a:rPr lang="en-US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for 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optimal space efficiency and traversal performance in complex network graphs.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1874548-8C70-C12E-7CBC-B79E4EB04A89}"/>
              </a:ext>
            </a:extLst>
          </p:cNvPr>
          <p:cNvGrpSpPr/>
          <p:nvPr/>
        </p:nvGrpSpPr>
        <p:grpSpPr>
          <a:xfrm>
            <a:off x="1127695" y="2256086"/>
            <a:ext cx="10243705" cy="1868955"/>
            <a:chOff x="851643" y="2525557"/>
            <a:chExt cx="10859369" cy="1981282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368617C-7156-44CE-1372-BAB493B93D35}"/>
                </a:ext>
              </a:extLst>
            </p:cNvPr>
            <p:cNvSpPr/>
            <p:nvPr/>
          </p:nvSpPr>
          <p:spPr>
            <a:xfrm>
              <a:off x="1588285" y="2525557"/>
              <a:ext cx="4067797" cy="1981282"/>
            </a:xfrm>
            <a:prstGeom prst="roundRect">
              <a:avLst/>
            </a:prstGeom>
            <a:solidFill>
              <a:srgbClr val="9999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67FA122-8E50-813B-515E-AC1DB050339A}"/>
                </a:ext>
              </a:extLst>
            </p:cNvPr>
            <p:cNvGrpSpPr/>
            <p:nvPr/>
          </p:nvGrpSpPr>
          <p:grpSpPr>
            <a:xfrm>
              <a:off x="851643" y="2812102"/>
              <a:ext cx="5541080" cy="1233796"/>
              <a:chOff x="875433" y="2737342"/>
              <a:chExt cx="5541080" cy="1397135"/>
            </a:xfrm>
          </p:grpSpPr>
          <p:sp>
            <p:nvSpPr>
              <p:cNvPr id="4" name="Text 5">
                <a:extLst>
                  <a:ext uri="{FF2B5EF4-FFF2-40B4-BE49-F238E27FC236}">
                    <a16:creationId xmlns:a16="http://schemas.microsoft.com/office/drawing/2014/main" id="{9BE1B4FD-0F5C-C08C-5267-B663D36A4005}"/>
                  </a:ext>
                </a:extLst>
              </p:cNvPr>
              <p:cNvSpPr/>
              <p:nvPr/>
            </p:nvSpPr>
            <p:spPr>
              <a:xfrm>
                <a:off x="875433" y="2737342"/>
                <a:ext cx="5541080" cy="691658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6200"/>
                  </a:lnSpc>
                  <a:buNone/>
                </a:pPr>
                <a:r>
                  <a:rPr lang="en-US" sz="6200" b="1" dirty="0">
                    <a:latin typeface="Syne Bold" pitchFamily="34" charset="0"/>
                    <a:ea typeface="Syne Bold" pitchFamily="34" charset="-122"/>
                    <a:cs typeface="Syne Bold" pitchFamily="34" charset="-120"/>
                  </a:rPr>
                  <a:t>O(V+E)</a:t>
                </a:r>
                <a:endParaRPr lang="en-US" sz="6200" dirty="0"/>
              </a:p>
            </p:txBody>
          </p:sp>
          <p:sp>
            <p:nvSpPr>
              <p:cNvPr id="5" name="Text 6">
                <a:extLst>
                  <a:ext uri="{FF2B5EF4-FFF2-40B4-BE49-F238E27FC236}">
                    <a16:creationId xmlns:a16="http://schemas.microsoft.com/office/drawing/2014/main" id="{4775AB41-2B75-93DC-09D6-685C24EE3B92}"/>
                  </a:ext>
                </a:extLst>
              </p:cNvPr>
              <p:cNvSpPr/>
              <p:nvPr/>
            </p:nvSpPr>
            <p:spPr>
              <a:xfrm>
                <a:off x="2616483" y="3826286"/>
                <a:ext cx="2491907" cy="308191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750"/>
                  </a:lnSpc>
                  <a:buNone/>
                </a:pPr>
                <a:r>
                  <a:rPr lang="en-US" sz="2200" b="1" dirty="0">
                    <a:latin typeface="Syne Bold" pitchFamily="34" charset="0"/>
                    <a:ea typeface="Syne Bold" pitchFamily="34" charset="-122"/>
                    <a:cs typeface="Syne Bold" pitchFamily="34" charset="-120"/>
                  </a:rPr>
                  <a:t>Space Complexity</a:t>
                </a:r>
                <a:endParaRPr lang="en-US" sz="2200" dirty="0"/>
              </a:p>
            </p:txBody>
          </p:sp>
        </p:grp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9E504E5-333A-922A-BAE3-B90E034301C6}"/>
                </a:ext>
              </a:extLst>
            </p:cNvPr>
            <p:cNvSpPr/>
            <p:nvPr/>
          </p:nvSpPr>
          <p:spPr>
            <a:xfrm>
              <a:off x="6906574" y="2525557"/>
              <a:ext cx="4067797" cy="1981282"/>
            </a:xfrm>
            <a:prstGeom prst="roundRect">
              <a:avLst/>
            </a:prstGeom>
            <a:solidFill>
              <a:srgbClr val="9999FF"/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413ABBD-8B2D-996D-96B3-93B6855FBD50}"/>
                </a:ext>
              </a:extLst>
            </p:cNvPr>
            <p:cNvGrpSpPr/>
            <p:nvPr/>
          </p:nvGrpSpPr>
          <p:grpSpPr>
            <a:xfrm>
              <a:off x="6169932" y="2812102"/>
              <a:ext cx="5541080" cy="1233796"/>
              <a:chOff x="875433" y="2737342"/>
              <a:chExt cx="5541080" cy="1397135"/>
            </a:xfrm>
          </p:grpSpPr>
          <p:sp>
            <p:nvSpPr>
              <p:cNvPr id="11" name="Text 5">
                <a:extLst>
                  <a:ext uri="{FF2B5EF4-FFF2-40B4-BE49-F238E27FC236}">
                    <a16:creationId xmlns:a16="http://schemas.microsoft.com/office/drawing/2014/main" id="{B942F2C8-66E0-D034-28BE-FF51A3148D22}"/>
                  </a:ext>
                </a:extLst>
              </p:cNvPr>
              <p:cNvSpPr/>
              <p:nvPr/>
            </p:nvSpPr>
            <p:spPr>
              <a:xfrm>
                <a:off x="875433" y="2737342"/>
                <a:ext cx="5541080" cy="691658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6200"/>
                  </a:lnSpc>
                  <a:buNone/>
                </a:pPr>
                <a:r>
                  <a:rPr lang="en-US" sz="6200" b="1" dirty="0">
                    <a:latin typeface="Syne Bold" pitchFamily="34" charset="0"/>
                    <a:ea typeface="Syne Bold" pitchFamily="34" charset="-122"/>
                    <a:cs typeface="Syne Bold" pitchFamily="34" charset="-120"/>
                  </a:rPr>
                  <a:t>O(E log V)</a:t>
                </a:r>
                <a:endParaRPr lang="en-US" sz="6200" dirty="0"/>
              </a:p>
            </p:txBody>
          </p:sp>
          <p:sp>
            <p:nvSpPr>
              <p:cNvPr id="12" name="Text 6">
                <a:extLst>
                  <a:ext uri="{FF2B5EF4-FFF2-40B4-BE49-F238E27FC236}">
                    <a16:creationId xmlns:a16="http://schemas.microsoft.com/office/drawing/2014/main" id="{10FC6FF2-8AE6-6CAC-44AB-3CF02EDE0475}"/>
                  </a:ext>
                </a:extLst>
              </p:cNvPr>
              <p:cNvSpPr/>
              <p:nvPr/>
            </p:nvSpPr>
            <p:spPr>
              <a:xfrm>
                <a:off x="2616483" y="3826286"/>
                <a:ext cx="2491907" cy="308191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2750"/>
                  </a:lnSpc>
                  <a:buNone/>
                </a:pPr>
                <a:r>
                  <a:rPr lang="en-US" sz="2200" b="1" dirty="0">
                    <a:latin typeface="Syne Bold" pitchFamily="34" charset="0"/>
                    <a:ea typeface="Syne Bold" pitchFamily="34" charset="-122"/>
                    <a:cs typeface="Syne Bold" pitchFamily="34" charset="-120"/>
                  </a:rPr>
                  <a:t>Time Complexity</a:t>
                </a:r>
                <a:endParaRPr lang="en-US" sz="2200" dirty="0"/>
              </a:p>
            </p:txBody>
          </p:sp>
        </p:grpSp>
      </p:grpSp>
      <p:sp>
        <p:nvSpPr>
          <p:cNvPr id="13" name="Shape 2">
            <a:extLst>
              <a:ext uri="{FF2B5EF4-FFF2-40B4-BE49-F238E27FC236}">
                <a16:creationId xmlns:a16="http://schemas.microsoft.com/office/drawing/2014/main" id="{A6B1634B-FEA5-29BC-4BF4-D5871842D3CD}"/>
              </a:ext>
            </a:extLst>
          </p:cNvPr>
          <p:cNvSpPr/>
          <p:nvPr/>
        </p:nvSpPr>
        <p:spPr>
          <a:xfrm>
            <a:off x="2203135" y="5136509"/>
            <a:ext cx="8284131" cy="1461814"/>
          </a:xfrm>
          <a:prstGeom prst="roundRect">
            <a:avLst>
              <a:gd name="adj" fmla="val 7181"/>
            </a:avLst>
          </a:prstGeom>
          <a:solidFill>
            <a:srgbClr val="1E0C41"/>
          </a:solidFill>
          <a:ln>
            <a:solidFill>
              <a:srgbClr val="00B0F0"/>
            </a:solidFill>
          </a:ln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3FBF3D-BE1E-B777-3FE9-6BE01EB6ACDC}"/>
              </a:ext>
            </a:extLst>
          </p:cNvPr>
          <p:cNvSpPr txBox="1"/>
          <p:nvPr/>
        </p:nvSpPr>
        <p:spPr>
          <a:xfrm>
            <a:off x="2401978" y="5310302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Compute edge weight as a composite score ;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46BDBA-B28B-F28E-84AE-5D5FE0C2CC56}"/>
              </a:ext>
            </a:extLst>
          </p:cNvPr>
          <p:cNvSpPr txBox="1"/>
          <p:nvPr/>
        </p:nvSpPr>
        <p:spPr>
          <a:xfrm>
            <a:off x="3935926" y="4583526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</a:t>
            </a:r>
            <a:r>
              <a:rPr lang="en-US" sz="1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igher utilization and latency → Higher cost.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DAE9BC-988C-6134-4BF6-770E37A284D6}"/>
              </a:ext>
            </a:extLst>
          </p:cNvPr>
          <p:cNvSpPr txBox="1"/>
          <p:nvPr/>
        </p:nvSpPr>
        <p:spPr>
          <a:xfrm>
            <a:off x="3630450" y="5812878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weight = w1*utilization + w2*latency + w3*packet loss (normalize w1+w2+w3=1)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37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7CDAD36B-3EE1-5A8D-C124-8D77273C9476}"/>
              </a:ext>
            </a:extLst>
          </p:cNvPr>
          <p:cNvSpPr/>
          <p:nvPr/>
        </p:nvSpPr>
        <p:spPr>
          <a:xfrm>
            <a:off x="4678324" y="278356"/>
            <a:ext cx="2949296" cy="501524"/>
          </a:xfrm>
          <a:prstGeom prst="roundRect">
            <a:avLst>
              <a:gd name="adj" fmla="val 6803"/>
            </a:avLst>
          </a:prstGeom>
          <a:solidFill>
            <a:srgbClr val="0F004D"/>
          </a:solidFill>
          <a:ln/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C09D189E-231C-4C7B-218B-83CBBFFB0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5957" y="372891"/>
            <a:ext cx="290239" cy="290239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262A4AD5-C6F0-D7C6-2DBB-5F928126700D}"/>
              </a:ext>
            </a:extLst>
          </p:cNvPr>
          <p:cNvSpPr/>
          <p:nvPr/>
        </p:nvSpPr>
        <p:spPr>
          <a:xfrm>
            <a:off x="5104912" y="437521"/>
            <a:ext cx="2096120" cy="290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60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JUSTIFICATION</a:t>
            </a:r>
            <a:endParaRPr lang="en-US" sz="1600" b="1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49D5DE38-0786-A417-B7B4-F27FFB809B1A}"/>
              </a:ext>
            </a:extLst>
          </p:cNvPr>
          <p:cNvSpPr/>
          <p:nvPr/>
        </p:nvSpPr>
        <p:spPr>
          <a:xfrm>
            <a:off x="602275" y="1059206"/>
            <a:ext cx="11589725" cy="570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Graph data structure allows efficient representation of multiple paths and dynamic selection of optimal routes.</a:t>
            </a:r>
            <a:endParaRPr lang="en-US" sz="1600" b="1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A721CCB9-2637-CD62-2268-9FA84CAD1571}"/>
              </a:ext>
            </a:extLst>
          </p:cNvPr>
          <p:cNvSpPr/>
          <p:nvPr/>
        </p:nvSpPr>
        <p:spPr>
          <a:xfrm>
            <a:off x="388247" y="741074"/>
            <a:ext cx="45719" cy="932259"/>
          </a:xfrm>
          <a:prstGeom prst="rect">
            <a:avLst/>
          </a:prstGeom>
          <a:solidFill>
            <a:srgbClr val="8061FF"/>
          </a:solidFill>
          <a:ln/>
        </p:spPr>
      </p:sp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31C75303-F580-6FD6-BFDC-25F42E294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390" y="2172202"/>
            <a:ext cx="1269815" cy="1256798"/>
          </a:xfrm>
          <a:prstGeom prst="rect">
            <a:avLst/>
          </a:prstGeom>
        </p:spPr>
      </p:pic>
      <p:sp>
        <p:nvSpPr>
          <p:cNvPr id="9" name="Text 5">
            <a:extLst>
              <a:ext uri="{FF2B5EF4-FFF2-40B4-BE49-F238E27FC236}">
                <a16:creationId xmlns:a16="http://schemas.microsoft.com/office/drawing/2014/main" id="{BF1349FB-E67F-76A4-559D-A83D910A7EE0}"/>
              </a:ext>
            </a:extLst>
          </p:cNvPr>
          <p:cNvSpPr/>
          <p:nvPr/>
        </p:nvSpPr>
        <p:spPr>
          <a:xfrm>
            <a:off x="1934152" y="2093065"/>
            <a:ext cx="3552247" cy="7786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Handles Network Complexity</a:t>
            </a:r>
            <a:endParaRPr lang="en-US" sz="1800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F64970DA-8272-0FC3-D2B0-DF73132DA5EC}"/>
              </a:ext>
            </a:extLst>
          </p:cNvPr>
          <p:cNvSpPr/>
          <p:nvPr/>
        </p:nvSpPr>
        <p:spPr>
          <a:xfrm>
            <a:off x="2275731" y="2651218"/>
            <a:ext cx="2825632" cy="932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Campus networks are inherently non-linear with multiple interconnection points</a:t>
            </a:r>
          </a:p>
          <a:p>
            <a:pPr marL="0" indent="0" algn="ctr">
              <a:lnSpc>
                <a:spcPts val="2200"/>
              </a:lnSpc>
              <a:buNone/>
            </a:pPr>
            <a:endParaRPr lang="en-US" sz="1500" dirty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3C28F2F8-8716-A704-6ECC-3BBAD25FD69B}"/>
              </a:ext>
            </a:extLst>
          </p:cNvPr>
          <p:cNvSpPr/>
          <p:nvPr/>
        </p:nvSpPr>
        <p:spPr>
          <a:xfrm>
            <a:off x="2354135" y="4394712"/>
            <a:ext cx="3132264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Supports Path Comparison</a:t>
            </a:r>
            <a:endParaRPr lang="en-US" sz="1800" dirty="0"/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EB57F9D9-B319-4930-58DA-B09E2CAFA507}"/>
              </a:ext>
            </a:extLst>
          </p:cNvPr>
          <p:cNvSpPr/>
          <p:nvPr/>
        </p:nvSpPr>
        <p:spPr>
          <a:xfrm>
            <a:off x="2507451" y="4945165"/>
            <a:ext cx="2825632" cy="713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Multiple routing paths exist between any two points</a:t>
            </a:r>
          </a:p>
          <a:p>
            <a:pPr marL="0" indent="0" algn="ctr">
              <a:lnSpc>
                <a:spcPts val="2200"/>
              </a:lnSpc>
              <a:buNone/>
            </a:pPr>
            <a:endParaRPr lang="en-US" sz="1500" dirty="0">
              <a:solidFill>
                <a:srgbClr val="D9E1FF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D72A31E3-E51C-B7C5-768D-B4D03E7BCBE5}"/>
              </a:ext>
            </a:extLst>
          </p:cNvPr>
          <p:cNvSpPr/>
          <p:nvPr/>
        </p:nvSpPr>
        <p:spPr>
          <a:xfrm>
            <a:off x="8055389" y="2074479"/>
            <a:ext cx="2825632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Represents Congestion Dynamically</a:t>
            </a:r>
            <a:endParaRPr lang="en-US" sz="1800" dirty="0"/>
          </a:p>
        </p:txBody>
      </p:sp>
      <p:sp>
        <p:nvSpPr>
          <p:cNvPr id="16" name="Text 10">
            <a:extLst>
              <a:ext uri="{FF2B5EF4-FFF2-40B4-BE49-F238E27FC236}">
                <a16:creationId xmlns:a16="http://schemas.microsoft.com/office/drawing/2014/main" id="{B85FC8E9-7034-ED7F-618A-96BA005E04F6}"/>
              </a:ext>
            </a:extLst>
          </p:cNvPr>
          <p:cNvSpPr/>
          <p:nvPr/>
        </p:nvSpPr>
        <p:spPr>
          <a:xfrm>
            <a:off x="7992962" y="2819911"/>
            <a:ext cx="2957439" cy="763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Edge weights quantify congestion levels in real-time</a:t>
            </a:r>
            <a:endParaRPr lang="en-US" sz="1500" dirty="0"/>
          </a:p>
        </p:txBody>
      </p:sp>
      <p:sp>
        <p:nvSpPr>
          <p:cNvPr id="18" name="Text 11">
            <a:extLst>
              <a:ext uri="{FF2B5EF4-FFF2-40B4-BE49-F238E27FC236}">
                <a16:creationId xmlns:a16="http://schemas.microsoft.com/office/drawing/2014/main" id="{7A9C43B5-A29A-3069-F855-7A632712EBE7}"/>
              </a:ext>
            </a:extLst>
          </p:cNvPr>
          <p:cNvSpPr/>
          <p:nvPr/>
        </p:nvSpPr>
        <p:spPr>
          <a:xfrm>
            <a:off x="7803107" y="4330091"/>
            <a:ext cx="3447775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Industry-Proven</a:t>
            </a:r>
            <a:r>
              <a:rPr lang="en-US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 </a:t>
            </a:r>
            <a:r>
              <a:rPr lang="en-US" sz="1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Approach</a:t>
            </a:r>
            <a:endParaRPr lang="en-US" sz="1800" dirty="0"/>
          </a:p>
        </p:txBody>
      </p:sp>
      <p:sp>
        <p:nvSpPr>
          <p:cNvPr id="19" name="Text 12">
            <a:extLst>
              <a:ext uri="{FF2B5EF4-FFF2-40B4-BE49-F238E27FC236}">
                <a16:creationId xmlns:a16="http://schemas.microsoft.com/office/drawing/2014/main" id="{DF502CE6-ABCF-C925-D675-E0E12996F5AD}"/>
              </a:ext>
            </a:extLst>
          </p:cNvPr>
          <p:cNvSpPr/>
          <p:nvPr/>
        </p:nvSpPr>
        <p:spPr>
          <a:xfrm>
            <a:off x="8201736" y="4731354"/>
            <a:ext cx="2735929" cy="1141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Based on real routing protocols like OSPF used in enterprise networks worldwide</a:t>
            </a:r>
            <a:endParaRPr lang="en-US" sz="15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23E667B-EE1A-EC6B-661B-C77C0642D0E8}"/>
              </a:ext>
            </a:extLst>
          </p:cNvPr>
          <p:cNvSpPr/>
          <p:nvPr/>
        </p:nvSpPr>
        <p:spPr>
          <a:xfrm>
            <a:off x="493771" y="1865533"/>
            <a:ext cx="5110666" cy="1860407"/>
          </a:xfrm>
          <a:prstGeom prst="roundRect">
            <a:avLst/>
          </a:prstGeom>
          <a:noFill/>
          <a:ln w="38100">
            <a:solidFill>
              <a:srgbClr val="8061FF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AFEE6F4-6E71-C9A1-3472-19A8D3299813}"/>
              </a:ext>
            </a:extLst>
          </p:cNvPr>
          <p:cNvSpPr/>
          <p:nvPr/>
        </p:nvSpPr>
        <p:spPr>
          <a:xfrm>
            <a:off x="507539" y="4117274"/>
            <a:ext cx="5110666" cy="1860407"/>
          </a:xfrm>
          <a:prstGeom prst="roundRect">
            <a:avLst/>
          </a:prstGeom>
          <a:noFill/>
          <a:ln w="38100">
            <a:solidFill>
              <a:srgbClr val="8061FF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Image 1" descr="preencoded.png">
            <a:extLst>
              <a:ext uri="{FF2B5EF4-FFF2-40B4-BE49-F238E27FC236}">
                <a16:creationId xmlns:a16="http://schemas.microsoft.com/office/drawing/2014/main" id="{A06FB4DF-26D3-F9B3-103C-C41E3F541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625" y="4402317"/>
            <a:ext cx="1269815" cy="1256798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F593CAB-4297-65B1-C326-DCEA9B814231}"/>
              </a:ext>
            </a:extLst>
          </p:cNvPr>
          <p:cNvSpPr/>
          <p:nvPr/>
        </p:nvSpPr>
        <p:spPr>
          <a:xfrm>
            <a:off x="6152972" y="1865533"/>
            <a:ext cx="5110666" cy="1860407"/>
          </a:xfrm>
          <a:prstGeom prst="roundRect">
            <a:avLst/>
          </a:prstGeom>
          <a:noFill/>
          <a:ln w="38100">
            <a:solidFill>
              <a:srgbClr val="8061FF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Image 1" descr="preencoded.png">
            <a:extLst>
              <a:ext uri="{FF2B5EF4-FFF2-40B4-BE49-F238E27FC236}">
                <a16:creationId xmlns:a16="http://schemas.microsoft.com/office/drawing/2014/main" id="{5D83B3D8-A1E8-5B96-CCCA-A8EA7B403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910" y="2167337"/>
            <a:ext cx="1269815" cy="1256798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D74DE4F-DCF4-2A33-677A-1F2EBDF65105}"/>
              </a:ext>
            </a:extLst>
          </p:cNvPr>
          <p:cNvSpPr/>
          <p:nvPr/>
        </p:nvSpPr>
        <p:spPr>
          <a:xfrm>
            <a:off x="6140216" y="4100512"/>
            <a:ext cx="5123422" cy="1860407"/>
          </a:xfrm>
          <a:prstGeom prst="roundRect">
            <a:avLst/>
          </a:prstGeom>
          <a:noFill/>
          <a:ln w="38100">
            <a:solidFill>
              <a:srgbClr val="8061FF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Image 1" descr="preencoded.png">
            <a:extLst>
              <a:ext uri="{FF2B5EF4-FFF2-40B4-BE49-F238E27FC236}">
                <a16:creationId xmlns:a16="http://schemas.microsoft.com/office/drawing/2014/main" id="{2D683196-D744-3795-A25F-5D530B5DC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910" y="4402317"/>
            <a:ext cx="1269815" cy="125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871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323</Words>
  <Application>Microsoft Office PowerPoint</Application>
  <PresentationFormat>Widescreen</PresentationFormat>
  <Paragraphs>81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Arimo</vt:lpstr>
      <vt:lpstr>Bahnschrift SemiBold</vt:lpstr>
      <vt:lpstr>Calibri</vt:lpstr>
      <vt:lpstr>Calibri Light</vt:lpstr>
      <vt:lpstr>Heebo Light</vt:lpstr>
      <vt:lpstr>Montserrat</vt:lpstr>
      <vt:lpstr>Roboto Black</vt:lpstr>
      <vt:lpstr>Roboto Condensed Black</vt:lpstr>
      <vt:lpstr>Syne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Pramuditha Jayawickrama</dc:creator>
  <cp:lastModifiedBy>Pramuditha Jayawickrama</cp:lastModifiedBy>
  <cp:revision>7</cp:revision>
  <dcterms:created xsi:type="dcterms:W3CDTF">2026-02-04T01:25:48Z</dcterms:created>
  <dcterms:modified xsi:type="dcterms:W3CDTF">2026-02-04T18:58:27Z</dcterms:modified>
</cp:coreProperties>
</file>